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7" r:id="rId2"/>
    <p:sldId id="259" r:id="rId3"/>
    <p:sldId id="273" r:id="rId4"/>
    <p:sldId id="272" r:id="rId5"/>
    <p:sldId id="274" r:id="rId6"/>
    <p:sldId id="261" r:id="rId7"/>
    <p:sldId id="270" r:id="rId8"/>
    <p:sldId id="275" r:id="rId9"/>
    <p:sldId id="265" r:id="rId10"/>
    <p:sldId id="267" r:id="rId11"/>
    <p:sldId id="264"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ervice.wvu.edu/partners/partners-resource-page"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libguides.wvu.edu/grant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ervice.wvu.edu/partners/partners-resource-page"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libguides.wvu.edu/gra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0ED1E-9A50-4746-AB7E-BC7B5422C6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1DFC87-C569-4B88-A58D-6BFBF675669A}">
      <dgm:prSet phldrT="[Text]" custT="1"/>
      <dgm:spPr/>
      <dgm:t>
        <a:bodyPr/>
        <a:lstStyle/>
        <a:p>
          <a:r>
            <a:rPr lang="en-US" sz="2400" b="1" i="0" dirty="0">
              <a:effectLst/>
            </a:rPr>
            <a:t>In-Kind Contributions/Fundraising:</a:t>
          </a:r>
        </a:p>
      </dgm:t>
    </dgm:pt>
    <dgm:pt modelId="{B04AB9E9-EE92-4303-9C95-80AB858FE40C}" type="parTrans" cxnId="{5062F810-C656-4BB6-B7DB-9C591EC6AB87}">
      <dgm:prSet/>
      <dgm:spPr/>
      <dgm:t>
        <a:bodyPr/>
        <a:lstStyle/>
        <a:p>
          <a:endParaRPr lang="en-US" sz="3600" b="1">
            <a:effectLst/>
          </a:endParaRPr>
        </a:p>
      </dgm:t>
    </dgm:pt>
    <dgm:pt modelId="{5205D75D-BB67-4D65-9415-FDE65EBFF455}" type="sibTrans" cxnId="{5062F810-C656-4BB6-B7DB-9C591EC6AB87}">
      <dgm:prSet/>
      <dgm:spPr/>
      <dgm:t>
        <a:bodyPr/>
        <a:lstStyle/>
        <a:p>
          <a:endParaRPr lang="en-US" sz="3600" b="1">
            <a:effectLst/>
          </a:endParaRPr>
        </a:p>
      </dgm:t>
    </dgm:pt>
    <dgm:pt modelId="{E685F9B1-0F01-4C19-8767-A00AAE88EF44}">
      <dgm:prSet phldrT="[Text]" custT="1"/>
      <dgm:spPr/>
      <dgm:t>
        <a:bodyPr/>
        <a:lstStyle/>
        <a:p>
          <a:r>
            <a:rPr lang="en-US" sz="2000" b="0" dirty="0">
              <a:solidFill>
                <a:schemeClr val="tx2"/>
              </a:solidFill>
              <a:effectLst>
                <a:outerShdw blurRad="38100" dist="38100" dir="2700000" algn="tl">
                  <a:srgbClr val="000000">
                    <a:alpha val="43137"/>
                  </a:srgbClr>
                </a:outerShdw>
              </a:effectLst>
            </a:rPr>
            <a:t>Students may assist in fundraising activities</a:t>
          </a:r>
        </a:p>
      </dgm:t>
    </dgm:pt>
    <dgm:pt modelId="{3B9943C9-B0F4-4285-B39A-D10AB5570723}" type="parTrans" cxnId="{567347A9-C943-4E15-85B3-3974D3C6AF0B}">
      <dgm:prSet/>
      <dgm:spPr/>
      <dgm:t>
        <a:bodyPr/>
        <a:lstStyle/>
        <a:p>
          <a:endParaRPr lang="en-US" sz="2800" b="1">
            <a:effectLst/>
          </a:endParaRPr>
        </a:p>
      </dgm:t>
    </dgm:pt>
    <dgm:pt modelId="{6578643D-F6FE-4D37-A910-972BDE227249}" type="sibTrans" cxnId="{567347A9-C943-4E15-85B3-3974D3C6AF0B}">
      <dgm:prSet/>
      <dgm:spPr/>
      <dgm:t>
        <a:bodyPr/>
        <a:lstStyle/>
        <a:p>
          <a:endParaRPr lang="en-US" sz="2800" b="1">
            <a:effectLst/>
          </a:endParaRPr>
        </a:p>
      </dgm:t>
    </dgm:pt>
    <dgm:pt modelId="{30C7B093-C1AF-496F-AA69-95DD34B101A2}">
      <dgm:prSet phldrT="[Text]" custT="1"/>
      <dgm:spPr/>
      <dgm:t>
        <a:bodyPr/>
        <a:lstStyle/>
        <a:p>
          <a:r>
            <a:rPr lang="en-US" sz="2000" b="0" dirty="0">
              <a:solidFill>
                <a:schemeClr val="tx2"/>
              </a:solidFill>
              <a:effectLst>
                <a:outerShdw blurRad="38100" dist="38100" dir="2700000" algn="tl">
                  <a:srgbClr val="000000">
                    <a:alpha val="43137"/>
                  </a:srgbClr>
                </a:outerShdw>
              </a:effectLst>
            </a:rPr>
            <a:t>Monetary or in-kind contributions do not substitute for service</a:t>
          </a:r>
          <a:endParaRPr lang="en-US" sz="2000" b="0" dirty="0">
            <a:solidFill>
              <a:srgbClr val="F7CA09"/>
            </a:solidFill>
            <a:effectLst>
              <a:outerShdw blurRad="38100" dist="38100" dir="2700000" algn="tl">
                <a:srgbClr val="000000">
                  <a:alpha val="43137"/>
                </a:srgbClr>
              </a:outerShdw>
            </a:effectLst>
          </a:endParaRPr>
        </a:p>
      </dgm:t>
    </dgm:pt>
    <dgm:pt modelId="{0E0F80CC-15B9-48BA-9AF0-551E0C8D13CE}" type="parTrans" cxnId="{5A7CBB14-6F47-4F39-8024-0CE9BE76C60B}">
      <dgm:prSet/>
      <dgm:spPr/>
      <dgm:t>
        <a:bodyPr/>
        <a:lstStyle/>
        <a:p>
          <a:endParaRPr lang="en-US" sz="2800" b="1">
            <a:effectLst/>
          </a:endParaRPr>
        </a:p>
      </dgm:t>
    </dgm:pt>
    <dgm:pt modelId="{2FB3B818-146C-4B5F-A45E-4B61C967A1EC}" type="sibTrans" cxnId="{5A7CBB14-6F47-4F39-8024-0CE9BE76C60B}">
      <dgm:prSet/>
      <dgm:spPr/>
      <dgm:t>
        <a:bodyPr/>
        <a:lstStyle/>
        <a:p>
          <a:endParaRPr lang="en-US" sz="2800" b="1">
            <a:effectLst/>
          </a:endParaRPr>
        </a:p>
      </dgm:t>
    </dgm:pt>
    <dgm:pt modelId="{597B0DC2-E381-4D15-8DE7-39C1E9ABEC08}">
      <dgm:prSet phldrT="[Text]" custT="1"/>
      <dgm:spPr/>
      <dgm:t>
        <a:bodyPr/>
        <a:lstStyle/>
        <a:p>
          <a:r>
            <a:rPr lang="en-US" sz="2400" b="1" i="0" dirty="0">
              <a:effectLst/>
            </a:rPr>
            <a:t>Organizations:</a:t>
          </a:r>
        </a:p>
      </dgm:t>
    </dgm:pt>
    <dgm:pt modelId="{0A2121DB-3A60-43B9-BA18-D2F353AAA429}" type="parTrans" cxnId="{FD16EE19-908E-403E-B16A-EECF9A2902A1}">
      <dgm:prSet/>
      <dgm:spPr/>
      <dgm:t>
        <a:bodyPr/>
        <a:lstStyle/>
        <a:p>
          <a:endParaRPr lang="en-US" sz="2400" b="1">
            <a:effectLst/>
          </a:endParaRPr>
        </a:p>
      </dgm:t>
    </dgm:pt>
    <dgm:pt modelId="{D4FC3B08-501D-4789-949D-9E2A793B1298}" type="sibTrans" cxnId="{FD16EE19-908E-403E-B16A-EECF9A2902A1}">
      <dgm:prSet/>
      <dgm:spPr/>
      <dgm:t>
        <a:bodyPr/>
        <a:lstStyle/>
        <a:p>
          <a:endParaRPr lang="en-US" sz="2400" b="1">
            <a:effectLst/>
          </a:endParaRPr>
        </a:p>
      </dgm:t>
    </dgm:pt>
    <dgm:pt modelId="{23F3A8FF-85B6-427B-99D4-CC282886A4F9}">
      <dgm:prSet phldrT="[Text]" custT="1"/>
      <dgm:spPr/>
      <dgm:t>
        <a:bodyPr/>
        <a:lstStyle/>
        <a:p>
          <a:r>
            <a:rPr lang="en-US" sz="2000" b="0" i="0" dirty="0">
              <a:solidFill>
                <a:schemeClr val="tx2"/>
              </a:solidFill>
              <a:effectLst>
                <a:outerShdw blurRad="38100" dist="38100" dir="2700000" algn="tl">
                  <a:srgbClr val="000000">
                    <a:alpha val="43137"/>
                  </a:srgbClr>
                </a:outerShdw>
              </a:effectLst>
            </a:rPr>
            <a:t>Non-profit</a:t>
          </a:r>
        </a:p>
      </dgm:t>
    </dgm:pt>
    <dgm:pt modelId="{239CA4AF-3ED2-4D12-876C-4A034C8D97F2}" type="parTrans" cxnId="{43207D33-3FCC-46FC-BA37-950DAE627FE3}">
      <dgm:prSet/>
      <dgm:spPr/>
      <dgm:t>
        <a:bodyPr/>
        <a:lstStyle/>
        <a:p>
          <a:endParaRPr lang="en-US" sz="2400" b="1">
            <a:effectLst/>
          </a:endParaRPr>
        </a:p>
      </dgm:t>
    </dgm:pt>
    <dgm:pt modelId="{BBA6B69C-0C03-4B29-AEB0-0BE60CFC2471}" type="sibTrans" cxnId="{43207D33-3FCC-46FC-BA37-950DAE627FE3}">
      <dgm:prSet/>
      <dgm:spPr/>
      <dgm:t>
        <a:bodyPr/>
        <a:lstStyle/>
        <a:p>
          <a:endParaRPr lang="en-US" sz="2400" b="1">
            <a:effectLst/>
          </a:endParaRPr>
        </a:p>
      </dgm:t>
    </dgm:pt>
    <dgm:pt modelId="{3A13E5B0-6FBF-4348-B5F0-81B7483CAD73}">
      <dgm:prSet phldrT="[Text]" custT="1"/>
      <dgm:spPr/>
      <dgm:t>
        <a:bodyPr/>
        <a:lstStyle/>
        <a:p>
          <a:endParaRPr lang="en-US" sz="1800" b="0" i="0" dirty="0">
            <a:solidFill>
              <a:schemeClr val="tx2"/>
            </a:solidFill>
            <a:effectLst>
              <a:outerShdw blurRad="38100" dist="38100" dir="2700000" algn="tl">
                <a:srgbClr val="000000">
                  <a:alpha val="43137"/>
                </a:srgbClr>
              </a:outerShdw>
            </a:effectLst>
          </a:endParaRPr>
        </a:p>
      </dgm:t>
    </dgm:pt>
    <dgm:pt modelId="{E9B2969E-F188-4D88-BB35-AFFE167AECE9}" type="parTrans" cxnId="{27683E0E-3BB0-4BB2-B609-B85BA084A973}">
      <dgm:prSet/>
      <dgm:spPr/>
      <dgm:t>
        <a:bodyPr/>
        <a:lstStyle/>
        <a:p>
          <a:endParaRPr lang="en-US"/>
        </a:p>
      </dgm:t>
    </dgm:pt>
    <dgm:pt modelId="{7703E780-3378-4772-A6CB-D76DCF789D75}" type="sibTrans" cxnId="{27683E0E-3BB0-4BB2-B609-B85BA084A973}">
      <dgm:prSet/>
      <dgm:spPr/>
      <dgm:t>
        <a:bodyPr/>
        <a:lstStyle/>
        <a:p>
          <a:endParaRPr lang="en-US"/>
        </a:p>
      </dgm:t>
    </dgm:pt>
    <dgm:pt modelId="{5310DE8F-DF1F-45B2-8C8D-367A375F7FA7}">
      <dgm:prSet phldrT="[Text]" custT="1"/>
      <dgm:spPr/>
      <dgm:t>
        <a:bodyPr/>
        <a:lstStyle/>
        <a:p>
          <a:endParaRPr lang="en-US" sz="1800" b="0" dirty="0">
            <a:solidFill>
              <a:schemeClr val="tx2"/>
            </a:solidFill>
            <a:effectLst>
              <a:outerShdw blurRad="38100" dist="38100" dir="2700000" algn="tl">
                <a:srgbClr val="000000">
                  <a:alpha val="43137"/>
                </a:srgbClr>
              </a:outerShdw>
            </a:effectLst>
          </a:endParaRPr>
        </a:p>
      </dgm:t>
    </dgm:pt>
    <dgm:pt modelId="{3FA55C24-6B32-44D5-9130-986ACFA13408}" type="sibTrans" cxnId="{754FC1B4-E99D-4965-B38F-0A276A53BE5F}">
      <dgm:prSet/>
      <dgm:spPr/>
      <dgm:t>
        <a:bodyPr/>
        <a:lstStyle/>
        <a:p>
          <a:endParaRPr lang="en-US"/>
        </a:p>
      </dgm:t>
    </dgm:pt>
    <dgm:pt modelId="{C662D456-0E79-4086-8668-4F30DA63EAE3}" type="parTrans" cxnId="{754FC1B4-E99D-4965-B38F-0A276A53BE5F}">
      <dgm:prSet/>
      <dgm:spPr/>
      <dgm:t>
        <a:bodyPr/>
        <a:lstStyle/>
        <a:p>
          <a:endParaRPr lang="en-US"/>
        </a:p>
      </dgm:t>
    </dgm:pt>
    <dgm:pt modelId="{C6F4D3A9-F504-4D35-96E9-EB76B6A16630}">
      <dgm:prSet phldrT="[Text]" custT="1"/>
      <dgm:spPr/>
      <dgm:t>
        <a:bodyPr/>
        <a:lstStyle/>
        <a:p>
          <a:r>
            <a:rPr lang="en-US" sz="2000" b="0" i="0" dirty="0">
              <a:solidFill>
                <a:schemeClr val="tx2"/>
              </a:solidFill>
              <a:effectLst>
                <a:outerShdw blurRad="38100" dist="38100" dir="2700000" algn="tl">
                  <a:srgbClr val="000000">
                    <a:alpha val="43137"/>
                  </a:srgbClr>
                </a:outerShdw>
              </a:effectLst>
            </a:rPr>
            <a:t>Governmental</a:t>
          </a:r>
        </a:p>
      </dgm:t>
    </dgm:pt>
    <dgm:pt modelId="{C4EA0AC7-5427-4D62-976F-18892D904A22}" type="parTrans" cxnId="{2AACC998-7C30-4ABA-AE40-74379B8A97FD}">
      <dgm:prSet/>
      <dgm:spPr/>
      <dgm:t>
        <a:bodyPr/>
        <a:lstStyle/>
        <a:p>
          <a:endParaRPr lang="en-US"/>
        </a:p>
      </dgm:t>
    </dgm:pt>
    <dgm:pt modelId="{ECB57A05-0963-4D8C-913B-B681EE13D1DD}" type="sibTrans" cxnId="{2AACC998-7C30-4ABA-AE40-74379B8A97FD}">
      <dgm:prSet/>
      <dgm:spPr/>
      <dgm:t>
        <a:bodyPr/>
        <a:lstStyle/>
        <a:p>
          <a:endParaRPr lang="en-US"/>
        </a:p>
      </dgm:t>
    </dgm:pt>
    <dgm:pt modelId="{371C47A9-C236-4B8F-953F-48DC05E77476}">
      <dgm:prSet phldrT="[Text]" custT="1"/>
      <dgm:spPr/>
      <dgm:t>
        <a:bodyPr/>
        <a:lstStyle/>
        <a:p>
          <a:r>
            <a:rPr lang="en-US" sz="2000" b="0" i="0" dirty="0">
              <a:solidFill>
                <a:schemeClr val="tx2"/>
              </a:solidFill>
              <a:effectLst>
                <a:outerShdw blurRad="38100" dist="38100" dir="2700000" algn="tl">
                  <a:srgbClr val="000000">
                    <a:alpha val="43137"/>
                  </a:srgbClr>
                </a:outerShdw>
              </a:effectLst>
            </a:rPr>
            <a:t>Faith based doing community work</a:t>
          </a:r>
        </a:p>
      </dgm:t>
    </dgm:pt>
    <dgm:pt modelId="{65D309F4-6413-4614-B9D3-07B384ACA1B7}" type="parTrans" cxnId="{9C593332-FEBA-4CC1-B475-3E9285BFBFFC}">
      <dgm:prSet/>
      <dgm:spPr/>
      <dgm:t>
        <a:bodyPr/>
        <a:lstStyle/>
        <a:p>
          <a:endParaRPr lang="en-US"/>
        </a:p>
      </dgm:t>
    </dgm:pt>
    <dgm:pt modelId="{43072831-9FE5-4B40-826E-EAFC2308E0EA}" type="sibTrans" cxnId="{9C593332-FEBA-4CC1-B475-3E9285BFBFFC}">
      <dgm:prSet/>
      <dgm:spPr/>
      <dgm:t>
        <a:bodyPr/>
        <a:lstStyle/>
        <a:p>
          <a:endParaRPr lang="en-US"/>
        </a:p>
      </dgm:t>
    </dgm:pt>
    <dgm:pt modelId="{57D67DE4-5EC7-496B-BF5B-E727F90A9068}">
      <dgm:prSet phldrT="[Text]" custT="1"/>
      <dgm:spPr/>
      <dgm:t>
        <a:bodyPr/>
        <a:lstStyle/>
        <a:p>
          <a:r>
            <a:rPr lang="en-US" sz="2000" b="0" i="0" dirty="0">
              <a:solidFill>
                <a:schemeClr val="tx2"/>
              </a:solidFill>
              <a:effectLst>
                <a:outerShdw blurRad="38100" dist="38100" dir="2700000" algn="tl">
                  <a:srgbClr val="000000">
                    <a:alpha val="43137"/>
                  </a:srgbClr>
                </a:outerShdw>
              </a:effectLst>
            </a:rPr>
            <a:t>Community based grassroots</a:t>
          </a:r>
        </a:p>
      </dgm:t>
    </dgm:pt>
    <dgm:pt modelId="{5637AD46-F49E-4795-A0D6-685B4ABD9FC9}" type="parTrans" cxnId="{8BCE1D9D-5448-464C-8C20-70F132423014}">
      <dgm:prSet/>
      <dgm:spPr/>
      <dgm:t>
        <a:bodyPr/>
        <a:lstStyle/>
        <a:p>
          <a:endParaRPr lang="en-US"/>
        </a:p>
      </dgm:t>
    </dgm:pt>
    <dgm:pt modelId="{BFDE8772-77FB-4D67-B826-0AB89388E7EF}" type="sibTrans" cxnId="{8BCE1D9D-5448-464C-8C20-70F132423014}">
      <dgm:prSet/>
      <dgm:spPr/>
      <dgm:t>
        <a:bodyPr/>
        <a:lstStyle/>
        <a:p>
          <a:endParaRPr lang="en-US"/>
        </a:p>
      </dgm:t>
    </dgm:pt>
    <dgm:pt modelId="{DD0A5233-201F-4150-8708-9021E910FD28}">
      <dgm:prSet phldrT="[Text]" custT="1"/>
      <dgm:spPr/>
      <dgm:t>
        <a:bodyPr/>
        <a:lstStyle/>
        <a:p>
          <a:r>
            <a:rPr lang="en-US" sz="2000" b="0" dirty="0">
              <a:solidFill>
                <a:schemeClr val="tx2"/>
              </a:solidFill>
              <a:effectLst>
                <a:outerShdw blurRad="38100" dist="38100" dir="2700000" algn="tl">
                  <a:srgbClr val="000000">
                    <a:alpha val="43137"/>
                  </a:srgbClr>
                </a:outerShdw>
              </a:effectLst>
            </a:rPr>
            <a:t>Attending fundraising events such as festivals, cook-offs are not typically considered direct service</a:t>
          </a:r>
          <a:r>
            <a:rPr lang="en-US" sz="2000" b="0" dirty="0">
              <a:solidFill>
                <a:srgbClr val="F7CA09"/>
              </a:solidFill>
              <a:effectLst>
                <a:outerShdw blurRad="38100" dist="38100" dir="2700000" algn="tl">
                  <a:srgbClr val="000000">
                    <a:alpha val="43137"/>
                  </a:srgbClr>
                </a:outerShdw>
              </a:effectLst>
            </a:rPr>
            <a:t>.</a:t>
          </a:r>
        </a:p>
      </dgm:t>
    </dgm:pt>
    <dgm:pt modelId="{44E6C0AF-D37C-4574-A789-DEAACF41338A}" type="parTrans" cxnId="{E5A636C4-BC81-4295-9235-2B9D366BEBF6}">
      <dgm:prSet/>
      <dgm:spPr/>
      <dgm:t>
        <a:bodyPr/>
        <a:lstStyle/>
        <a:p>
          <a:endParaRPr lang="en-US"/>
        </a:p>
      </dgm:t>
    </dgm:pt>
    <dgm:pt modelId="{8E71236E-F54C-405C-9EF7-F501E6EBAA6D}" type="sibTrans" cxnId="{E5A636C4-BC81-4295-9235-2B9D366BEBF6}">
      <dgm:prSet/>
      <dgm:spPr/>
      <dgm:t>
        <a:bodyPr/>
        <a:lstStyle/>
        <a:p>
          <a:endParaRPr lang="en-US"/>
        </a:p>
      </dgm:t>
    </dgm:pt>
    <dgm:pt modelId="{4AC13A4E-C953-441B-9F5B-B347C963CA86}">
      <dgm:prSet phldrT="[Text]" custT="1"/>
      <dgm:spPr/>
      <dgm:t>
        <a:bodyPr/>
        <a:lstStyle/>
        <a:p>
          <a:endParaRPr lang="en-US" sz="2000" b="0" i="0" dirty="0">
            <a:solidFill>
              <a:schemeClr val="tx2"/>
            </a:solidFill>
            <a:effectLst>
              <a:outerShdw blurRad="38100" dist="38100" dir="2700000" algn="tl">
                <a:srgbClr val="000000">
                  <a:alpha val="43137"/>
                </a:srgbClr>
              </a:outerShdw>
            </a:effectLst>
          </a:endParaRPr>
        </a:p>
      </dgm:t>
    </dgm:pt>
    <dgm:pt modelId="{F49398C0-26CC-440D-8EB7-2925A560F614}" type="parTrans" cxnId="{B4E0551C-5FBD-4F8F-8CCB-1BE7770712AD}">
      <dgm:prSet/>
      <dgm:spPr/>
      <dgm:t>
        <a:bodyPr/>
        <a:lstStyle/>
        <a:p>
          <a:endParaRPr lang="en-US"/>
        </a:p>
      </dgm:t>
    </dgm:pt>
    <dgm:pt modelId="{C2884DEA-C248-4A56-AA16-F24C00AD4956}" type="sibTrans" cxnId="{B4E0551C-5FBD-4F8F-8CCB-1BE7770712AD}">
      <dgm:prSet/>
      <dgm:spPr/>
      <dgm:t>
        <a:bodyPr/>
        <a:lstStyle/>
        <a:p>
          <a:endParaRPr lang="en-US"/>
        </a:p>
      </dgm:t>
    </dgm:pt>
    <dgm:pt modelId="{890619F6-FB77-42F4-B954-54F230346B39}">
      <dgm:prSet phldrT="[Text]" custT="1"/>
      <dgm:spPr/>
      <dgm:t>
        <a:bodyPr/>
        <a:lstStyle/>
        <a:p>
          <a:r>
            <a:rPr lang="en-US" sz="2000" b="0" i="0" dirty="0">
              <a:solidFill>
                <a:schemeClr val="tx2"/>
              </a:solidFill>
              <a:effectLst>
                <a:outerShdw blurRad="38100" dist="38100" dir="2700000" algn="tl">
                  <a:srgbClr val="000000">
                    <a:alpha val="43137"/>
                  </a:srgbClr>
                </a:outerShdw>
              </a:effectLst>
            </a:rPr>
            <a:t>Campus organizations</a:t>
          </a:r>
        </a:p>
      </dgm:t>
    </dgm:pt>
    <dgm:pt modelId="{CF8A2F32-0BE9-467D-B95B-2B2605235D3F}" type="parTrans" cxnId="{18C94B72-C5C5-4F5F-92B7-E16B4BB8D8CB}">
      <dgm:prSet/>
      <dgm:spPr/>
      <dgm:t>
        <a:bodyPr/>
        <a:lstStyle/>
        <a:p>
          <a:endParaRPr lang="en-US"/>
        </a:p>
      </dgm:t>
    </dgm:pt>
    <dgm:pt modelId="{7B13E905-58E8-4AF4-ABEA-6021E34E92C1}" type="sibTrans" cxnId="{18C94B72-C5C5-4F5F-92B7-E16B4BB8D8CB}">
      <dgm:prSet/>
      <dgm:spPr/>
      <dgm:t>
        <a:bodyPr/>
        <a:lstStyle/>
        <a:p>
          <a:endParaRPr lang="en-US"/>
        </a:p>
      </dgm:t>
    </dgm:pt>
    <dgm:pt modelId="{92246BB4-1302-4775-BD52-91ED0BB284CE}" type="pres">
      <dgm:prSet presAssocID="{8E30ED1E-9A50-4746-AB7E-BC7B5422C60A}" presName="linear" presStyleCnt="0">
        <dgm:presLayoutVars>
          <dgm:animLvl val="lvl"/>
          <dgm:resizeHandles val="exact"/>
        </dgm:presLayoutVars>
      </dgm:prSet>
      <dgm:spPr/>
    </dgm:pt>
    <dgm:pt modelId="{B4F867F6-1E81-4148-9564-EB426D699228}" type="pres">
      <dgm:prSet presAssocID="{597B0DC2-E381-4D15-8DE7-39C1E9ABEC08}" presName="parentText" presStyleLbl="node1" presStyleIdx="0" presStyleCnt="2" custScaleX="99522" custScaleY="101298" custLinFactNeighborX="-555" custLinFactNeighborY="-20998">
        <dgm:presLayoutVars>
          <dgm:chMax val="0"/>
          <dgm:bulletEnabled val="1"/>
        </dgm:presLayoutVars>
      </dgm:prSet>
      <dgm:spPr/>
    </dgm:pt>
    <dgm:pt modelId="{40F1E690-FF45-4427-9F07-ADD2FACB4869}" type="pres">
      <dgm:prSet presAssocID="{597B0DC2-E381-4D15-8DE7-39C1E9ABEC08}" presName="childText" presStyleLbl="revTx" presStyleIdx="0" presStyleCnt="2" custLinFactNeighborY="-26253">
        <dgm:presLayoutVars>
          <dgm:bulletEnabled val="1"/>
        </dgm:presLayoutVars>
      </dgm:prSet>
      <dgm:spPr/>
    </dgm:pt>
    <dgm:pt modelId="{C810996F-FAF2-48CE-92C6-76DC18FE5D2E}" type="pres">
      <dgm:prSet presAssocID="{8F1DFC87-C569-4B88-A58D-6BFBF675669A}" presName="parentText" presStyleLbl="node1" presStyleIdx="1" presStyleCnt="2" custScaleY="102729" custLinFactNeighborY="-3416">
        <dgm:presLayoutVars>
          <dgm:chMax val="0"/>
          <dgm:bulletEnabled val="1"/>
        </dgm:presLayoutVars>
      </dgm:prSet>
      <dgm:spPr/>
    </dgm:pt>
    <dgm:pt modelId="{FE74D9B9-A468-4144-8496-9F6F6075C9D8}" type="pres">
      <dgm:prSet presAssocID="{8F1DFC87-C569-4B88-A58D-6BFBF675669A}" presName="childText" presStyleLbl="revTx" presStyleIdx="1" presStyleCnt="2" custLinFactNeighborY="56958">
        <dgm:presLayoutVars>
          <dgm:bulletEnabled val="1"/>
        </dgm:presLayoutVars>
      </dgm:prSet>
      <dgm:spPr/>
    </dgm:pt>
  </dgm:ptLst>
  <dgm:cxnLst>
    <dgm:cxn modelId="{27683E0E-3BB0-4BB2-B609-B85BA084A973}" srcId="{597B0DC2-E381-4D15-8DE7-39C1E9ABEC08}" destId="{3A13E5B0-6FBF-4348-B5F0-81B7483CAD73}" srcOrd="6" destOrd="0" parTransId="{E9B2969E-F188-4D88-BB35-AFFE167AECE9}" sibTransId="{7703E780-3378-4772-A6CB-D76DCF789D75}"/>
    <dgm:cxn modelId="{5062F810-C656-4BB6-B7DB-9C591EC6AB87}" srcId="{8E30ED1E-9A50-4746-AB7E-BC7B5422C60A}" destId="{8F1DFC87-C569-4B88-A58D-6BFBF675669A}" srcOrd="1" destOrd="0" parTransId="{B04AB9E9-EE92-4303-9C95-80AB858FE40C}" sibTransId="{5205D75D-BB67-4D65-9415-FDE65EBFF455}"/>
    <dgm:cxn modelId="{BAF35E14-D9FD-4326-931F-0F39B949D44D}" type="presOf" srcId="{8F1DFC87-C569-4B88-A58D-6BFBF675669A}" destId="{C810996F-FAF2-48CE-92C6-76DC18FE5D2E}" srcOrd="0" destOrd="0" presId="urn:microsoft.com/office/officeart/2005/8/layout/vList2"/>
    <dgm:cxn modelId="{5A7CBB14-6F47-4F39-8024-0CE9BE76C60B}" srcId="{8F1DFC87-C569-4B88-A58D-6BFBF675669A}" destId="{30C7B093-C1AF-496F-AA69-95DD34B101A2}" srcOrd="1" destOrd="0" parTransId="{0E0F80CC-15B9-48BA-9AF0-551E0C8D13CE}" sibTransId="{2FB3B818-146C-4B5F-A45E-4B61C967A1EC}"/>
    <dgm:cxn modelId="{C7FEC819-C8E1-451F-BB7C-691C3AD47B94}" type="presOf" srcId="{3A13E5B0-6FBF-4348-B5F0-81B7483CAD73}" destId="{40F1E690-FF45-4427-9F07-ADD2FACB4869}" srcOrd="0" destOrd="6" presId="urn:microsoft.com/office/officeart/2005/8/layout/vList2"/>
    <dgm:cxn modelId="{FD16EE19-908E-403E-B16A-EECF9A2902A1}" srcId="{8E30ED1E-9A50-4746-AB7E-BC7B5422C60A}" destId="{597B0DC2-E381-4D15-8DE7-39C1E9ABEC08}" srcOrd="0" destOrd="0" parTransId="{0A2121DB-3A60-43B9-BA18-D2F353AAA429}" sibTransId="{D4FC3B08-501D-4789-949D-9E2A793B1298}"/>
    <dgm:cxn modelId="{B4E0551C-5FBD-4F8F-8CCB-1BE7770712AD}" srcId="{597B0DC2-E381-4D15-8DE7-39C1E9ABEC08}" destId="{4AC13A4E-C953-441B-9F5B-B347C963CA86}" srcOrd="0" destOrd="0" parTransId="{F49398C0-26CC-440D-8EB7-2925A560F614}" sibTransId="{C2884DEA-C248-4A56-AA16-F24C00AD4956}"/>
    <dgm:cxn modelId="{9C593332-FEBA-4CC1-B475-3E9285BFBFFC}" srcId="{597B0DC2-E381-4D15-8DE7-39C1E9ABEC08}" destId="{371C47A9-C236-4B8F-953F-48DC05E77476}" srcOrd="3" destOrd="0" parTransId="{65D309F4-6413-4614-B9D3-07B384ACA1B7}" sibTransId="{43072831-9FE5-4B40-826E-EAFC2308E0EA}"/>
    <dgm:cxn modelId="{43207D33-3FCC-46FC-BA37-950DAE627FE3}" srcId="{597B0DC2-E381-4D15-8DE7-39C1E9ABEC08}" destId="{23F3A8FF-85B6-427B-99D4-CC282886A4F9}" srcOrd="1" destOrd="0" parTransId="{239CA4AF-3ED2-4D12-876C-4A034C8D97F2}" sibTransId="{BBA6B69C-0C03-4B29-AEB0-0BE60CFC2471}"/>
    <dgm:cxn modelId="{3712783A-F6B0-45AA-8396-BA817F706A2B}" type="presOf" srcId="{C6F4D3A9-F504-4D35-96E9-EB76B6A16630}" destId="{40F1E690-FF45-4427-9F07-ADD2FACB4869}" srcOrd="0" destOrd="2" presId="urn:microsoft.com/office/officeart/2005/8/layout/vList2"/>
    <dgm:cxn modelId="{4252D03A-2D9B-4E7C-8D60-134A8970EE5D}" type="presOf" srcId="{23F3A8FF-85B6-427B-99D4-CC282886A4F9}" destId="{40F1E690-FF45-4427-9F07-ADD2FACB4869}" srcOrd="0" destOrd="1" presId="urn:microsoft.com/office/officeart/2005/8/layout/vList2"/>
    <dgm:cxn modelId="{FA7A9C5B-7C86-4C43-A769-D50FC5679259}" type="presOf" srcId="{5310DE8F-DF1F-45B2-8C8D-367A375F7FA7}" destId="{FE74D9B9-A468-4144-8496-9F6F6075C9D8}" srcOrd="0" destOrd="3" presId="urn:microsoft.com/office/officeart/2005/8/layout/vList2"/>
    <dgm:cxn modelId="{A4B69F4B-9A58-4A06-92B9-73191331A13F}" type="presOf" srcId="{890619F6-FB77-42F4-B954-54F230346B39}" destId="{40F1E690-FF45-4427-9F07-ADD2FACB4869}" srcOrd="0" destOrd="5" presId="urn:microsoft.com/office/officeart/2005/8/layout/vList2"/>
    <dgm:cxn modelId="{18C94B72-C5C5-4F5F-92B7-E16B4BB8D8CB}" srcId="{597B0DC2-E381-4D15-8DE7-39C1E9ABEC08}" destId="{890619F6-FB77-42F4-B954-54F230346B39}" srcOrd="5" destOrd="0" parTransId="{CF8A2F32-0BE9-467D-B95B-2B2605235D3F}" sibTransId="{7B13E905-58E8-4AF4-ABEA-6021E34E92C1}"/>
    <dgm:cxn modelId="{334EF57E-5D56-4863-AAEF-3887CF2F839C}" type="presOf" srcId="{4AC13A4E-C953-441B-9F5B-B347C963CA86}" destId="{40F1E690-FF45-4427-9F07-ADD2FACB4869}" srcOrd="0" destOrd="0" presId="urn:microsoft.com/office/officeart/2005/8/layout/vList2"/>
    <dgm:cxn modelId="{2AACC998-7C30-4ABA-AE40-74379B8A97FD}" srcId="{597B0DC2-E381-4D15-8DE7-39C1E9ABEC08}" destId="{C6F4D3A9-F504-4D35-96E9-EB76B6A16630}" srcOrd="2" destOrd="0" parTransId="{C4EA0AC7-5427-4D62-976F-18892D904A22}" sibTransId="{ECB57A05-0963-4D8C-913B-B681EE13D1DD}"/>
    <dgm:cxn modelId="{8BCE1D9D-5448-464C-8C20-70F132423014}" srcId="{597B0DC2-E381-4D15-8DE7-39C1E9ABEC08}" destId="{57D67DE4-5EC7-496B-BF5B-E727F90A9068}" srcOrd="4" destOrd="0" parTransId="{5637AD46-F49E-4795-A0D6-685B4ABD9FC9}" sibTransId="{BFDE8772-77FB-4D67-B826-0AB89388E7EF}"/>
    <dgm:cxn modelId="{5A4128A3-6174-41FF-8070-14E5DF72262E}" type="presOf" srcId="{30C7B093-C1AF-496F-AA69-95DD34B101A2}" destId="{FE74D9B9-A468-4144-8496-9F6F6075C9D8}" srcOrd="0" destOrd="1" presId="urn:microsoft.com/office/officeart/2005/8/layout/vList2"/>
    <dgm:cxn modelId="{72FF55A5-F4D7-4627-B84B-F3D1CA7378D4}" type="presOf" srcId="{597B0DC2-E381-4D15-8DE7-39C1E9ABEC08}" destId="{B4F867F6-1E81-4148-9564-EB426D699228}" srcOrd="0" destOrd="0" presId="urn:microsoft.com/office/officeart/2005/8/layout/vList2"/>
    <dgm:cxn modelId="{567347A9-C943-4E15-85B3-3974D3C6AF0B}" srcId="{8F1DFC87-C569-4B88-A58D-6BFBF675669A}" destId="{E685F9B1-0F01-4C19-8767-A00AAE88EF44}" srcOrd="0" destOrd="0" parTransId="{3B9943C9-B0F4-4285-B39A-D10AB5570723}" sibTransId="{6578643D-F6FE-4D37-A910-972BDE227249}"/>
    <dgm:cxn modelId="{754FC1B4-E99D-4965-B38F-0A276A53BE5F}" srcId="{8F1DFC87-C569-4B88-A58D-6BFBF675669A}" destId="{5310DE8F-DF1F-45B2-8C8D-367A375F7FA7}" srcOrd="3" destOrd="0" parTransId="{C662D456-0E79-4086-8668-4F30DA63EAE3}" sibTransId="{3FA55C24-6B32-44D5-9130-986ACFA13408}"/>
    <dgm:cxn modelId="{A15DE9B8-ECAC-4252-BD18-8DA9AD50AFC5}" type="presOf" srcId="{DD0A5233-201F-4150-8708-9021E910FD28}" destId="{FE74D9B9-A468-4144-8496-9F6F6075C9D8}" srcOrd="0" destOrd="2" presId="urn:microsoft.com/office/officeart/2005/8/layout/vList2"/>
    <dgm:cxn modelId="{E5A636C4-BC81-4295-9235-2B9D366BEBF6}" srcId="{8F1DFC87-C569-4B88-A58D-6BFBF675669A}" destId="{DD0A5233-201F-4150-8708-9021E910FD28}" srcOrd="2" destOrd="0" parTransId="{44E6C0AF-D37C-4574-A789-DEAACF41338A}" sibTransId="{8E71236E-F54C-405C-9EF7-F501E6EBAA6D}"/>
    <dgm:cxn modelId="{AC9075D3-3D0C-4386-8393-C0908BC7CFC8}" type="presOf" srcId="{8E30ED1E-9A50-4746-AB7E-BC7B5422C60A}" destId="{92246BB4-1302-4775-BD52-91ED0BB284CE}" srcOrd="0" destOrd="0" presId="urn:microsoft.com/office/officeart/2005/8/layout/vList2"/>
    <dgm:cxn modelId="{7B046EE5-ED4D-4446-A927-FED22EFB7281}" type="presOf" srcId="{371C47A9-C236-4B8F-953F-48DC05E77476}" destId="{40F1E690-FF45-4427-9F07-ADD2FACB4869}" srcOrd="0" destOrd="3" presId="urn:microsoft.com/office/officeart/2005/8/layout/vList2"/>
    <dgm:cxn modelId="{7446C7E7-9EDA-4043-8D2C-3B19591E302F}" type="presOf" srcId="{E685F9B1-0F01-4C19-8767-A00AAE88EF44}" destId="{FE74D9B9-A468-4144-8496-9F6F6075C9D8}" srcOrd="0" destOrd="0" presId="urn:microsoft.com/office/officeart/2005/8/layout/vList2"/>
    <dgm:cxn modelId="{2C984FFF-3639-4922-9B87-141DEDA96836}" type="presOf" srcId="{57D67DE4-5EC7-496B-BF5B-E727F90A9068}" destId="{40F1E690-FF45-4427-9F07-ADD2FACB4869}" srcOrd="0" destOrd="4" presId="urn:microsoft.com/office/officeart/2005/8/layout/vList2"/>
    <dgm:cxn modelId="{C002A187-1E01-4DE4-ABE4-42EB971E187F}" type="presParOf" srcId="{92246BB4-1302-4775-BD52-91ED0BB284CE}" destId="{B4F867F6-1E81-4148-9564-EB426D699228}" srcOrd="0" destOrd="0" presId="urn:microsoft.com/office/officeart/2005/8/layout/vList2"/>
    <dgm:cxn modelId="{EFB6DEA7-7745-4D23-A113-4133A9A3433C}" type="presParOf" srcId="{92246BB4-1302-4775-BD52-91ED0BB284CE}" destId="{40F1E690-FF45-4427-9F07-ADD2FACB4869}" srcOrd="1" destOrd="0" presId="urn:microsoft.com/office/officeart/2005/8/layout/vList2"/>
    <dgm:cxn modelId="{09EF5371-9F31-467A-A537-463455B5773B}" type="presParOf" srcId="{92246BB4-1302-4775-BD52-91ED0BB284CE}" destId="{C810996F-FAF2-48CE-92C6-76DC18FE5D2E}" srcOrd="2" destOrd="0" presId="urn:microsoft.com/office/officeart/2005/8/layout/vList2"/>
    <dgm:cxn modelId="{98AF2DD1-04B7-4CD5-A7E8-33494BBA64E6}" type="presParOf" srcId="{92246BB4-1302-4775-BD52-91ED0BB284CE}" destId="{FE74D9B9-A468-4144-8496-9F6F6075C9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0ED1E-9A50-4746-AB7E-BC7B5422C6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1DFC87-C569-4B88-A58D-6BFBF675669A}">
      <dgm:prSet phldrT="[Text]" custT="1"/>
      <dgm:spPr/>
      <dgm:t>
        <a:bodyPr/>
        <a:lstStyle/>
        <a:p>
          <a:r>
            <a:rPr lang="en-US" sz="1800" b="1" i="0" dirty="0">
              <a:effectLst/>
            </a:rPr>
            <a:t>Partners Receive:</a:t>
          </a:r>
        </a:p>
      </dgm:t>
    </dgm:pt>
    <dgm:pt modelId="{B04AB9E9-EE92-4303-9C95-80AB858FE40C}" type="parTrans" cxnId="{5062F810-C656-4BB6-B7DB-9C591EC6AB87}">
      <dgm:prSet/>
      <dgm:spPr/>
      <dgm:t>
        <a:bodyPr/>
        <a:lstStyle/>
        <a:p>
          <a:endParaRPr lang="en-US" sz="3600" b="1">
            <a:effectLst/>
          </a:endParaRPr>
        </a:p>
      </dgm:t>
    </dgm:pt>
    <dgm:pt modelId="{5205D75D-BB67-4D65-9415-FDE65EBFF455}" type="sibTrans" cxnId="{5062F810-C656-4BB6-B7DB-9C591EC6AB87}">
      <dgm:prSet/>
      <dgm:spPr/>
      <dgm:t>
        <a:bodyPr/>
        <a:lstStyle/>
        <a:p>
          <a:endParaRPr lang="en-US" sz="3600" b="1">
            <a:effectLst/>
          </a:endParaRPr>
        </a:p>
      </dgm:t>
    </dgm:pt>
    <dgm:pt modelId="{E685F9B1-0F01-4C19-8767-A00AAE88EF44}">
      <dgm:prSet phldrT="[Text]" custT="1"/>
      <dgm:spPr/>
      <dgm:t>
        <a:bodyPr/>
        <a:lstStyle/>
        <a:p>
          <a:r>
            <a:rPr lang="en-US" sz="1800" b="0" dirty="0">
              <a:solidFill>
                <a:schemeClr val="tx2"/>
              </a:solidFill>
              <a:effectLst>
                <a:outerShdw blurRad="38100" dist="38100" dir="2700000" algn="tl">
                  <a:srgbClr val="000000">
                    <a:alpha val="43137"/>
                  </a:srgbClr>
                </a:outerShdw>
              </a:effectLst>
            </a:rPr>
            <a:t>Organizational iServe Account</a:t>
          </a:r>
        </a:p>
      </dgm:t>
    </dgm:pt>
    <dgm:pt modelId="{3B9943C9-B0F4-4285-B39A-D10AB5570723}" type="parTrans" cxnId="{567347A9-C943-4E15-85B3-3974D3C6AF0B}">
      <dgm:prSet/>
      <dgm:spPr/>
      <dgm:t>
        <a:bodyPr/>
        <a:lstStyle/>
        <a:p>
          <a:endParaRPr lang="en-US" sz="2800" b="1">
            <a:effectLst/>
          </a:endParaRPr>
        </a:p>
      </dgm:t>
    </dgm:pt>
    <dgm:pt modelId="{6578643D-F6FE-4D37-A910-972BDE227249}" type="sibTrans" cxnId="{567347A9-C943-4E15-85B3-3974D3C6AF0B}">
      <dgm:prSet/>
      <dgm:spPr/>
      <dgm:t>
        <a:bodyPr/>
        <a:lstStyle/>
        <a:p>
          <a:endParaRPr lang="en-US" sz="2800" b="1">
            <a:effectLst/>
          </a:endParaRPr>
        </a:p>
      </dgm:t>
    </dgm:pt>
    <dgm:pt modelId="{617F764E-2CAD-42C6-A637-E2DD491A6DBE}">
      <dgm:prSet phldrT="[Text]" custT="1"/>
      <dgm:spPr/>
      <dgm:t>
        <a:bodyPr/>
        <a:lstStyle/>
        <a:p>
          <a:r>
            <a:rPr lang="en-US" sz="1800" b="0" dirty="0">
              <a:solidFill>
                <a:schemeClr val="tx2"/>
              </a:solidFill>
              <a:effectLst>
                <a:outerShdw blurRad="38100" dist="38100" dir="2700000" algn="tl">
                  <a:srgbClr val="000000">
                    <a:alpha val="43137"/>
                  </a:srgbClr>
                </a:outerShdw>
              </a:effectLst>
            </a:rPr>
            <a:t>Consultation and connections to campus that support your mission and goals</a:t>
          </a:r>
        </a:p>
      </dgm:t>
    </dgm:pt>
    <dgm:pt modelId="{189C44EB-7C42-469F-99F1-7B7B2F3772B5}" type="parTrans" cxnId="{5E50E48E-E4AA-4C81-84A4-C4731BCC3672}">
      <dgm:prSet/>
      <dgm:spPr/>
      <dgm:t>
        <a:bodyPr/>
        <a:lstStyle/>
        <a:p>
          <a:endParaRPr lang="en-US" sz="2800" b="1">
            <a:effectLst/>
          </a:endParaRPr>
        </a:p>
      </dgm:t>
    </dgm:pt>
    <dgm:pt modelId="{7F03EF9A-8BB8-4BD2-8063-CE50D31E4B40}" type="sibTrans" cxnId="{5E50E48E-E4AA-4C81-84A4-C4731BCC3672}">
      <dgm:prSet/>
      <dgm:spPr/>
      <dgm:t>
        <a:bodyPr/>
        <a:lstStyle/>
        <a:p>
          <a:endParaRPr lang="en-US" sz="2800" b="1">
            <a:effectLst/>
          </a:endParaRPr>
        </a:p>
      </dgm:t>
    </dgm:pt>
    <dgm:pt modelId="{30C7B093-C1AF-496F-AA69-95DD34B101A2}">
      <dgm:prSet phldrT="[Text]" custT="1"/>
      <dgm:spPr/>
      <dgm:t>
        <a:bodyPr/>
        <a:lstStyle/>
        <a:p>
          <a:r>
            <a:rPr lang="en-US" sz="1800" b="0" dirty="0">
              <a:solidFill>
                <a:schemeClr val="tx2"/>
              </a:solidFill>
              <a:effectLst>
                <a:outerShdw blurRad="38100" dist="38100" dir="2700000" algn="tl">
                  <a:srgbClr val="000000">
                    <a:alpha val="43137"/>
                  </a:srgbClr>
                </a:outerShdw>
              </a:effectLst>
            </a:rPr>
            <a:t>Access to partner benefits through our </a:t>
          </a:r>
          <a:r>
            <a:rPr lang="en-US" sz="1800" b="0" dirty="0">
              <a:solidFill>
                <a:srgbClr val="F7CA09"/>
              </a:solidFill>
              <a:effectLst>
                <a:outerShdw blurRad="38100" dist="38100" dir="2700000" algn="tl">
                  <a:srgbClr val="000000">
                    <a:alpha val="43137"/>
                  </a:srgbClr>
                </a:outerShdw>
              </a:effectLst>
              <a:hlinkClick xmlns:r="http://schemas.openxmlformats.org/officeDocument/2006/relationships" r:id="rId1"/>
            </a:rPr>
            <a:t>Partner Resource page</a:t>
          </a:r>
          <a:r>
            <a:rPr lang="en-US" sz="1800" b="0" dirty="0">
              <a:solidFill>
                <a:srgbClr val="F7CA09"/>
              </a:solidFill>
              <a:effectLst>
                <a:outerShdw blurRad="38100" dist="38100" dir="2700000" algn="tl">
                  <a:srgbClr val="000000">
                    <a:alpha val="43137"/>
                  </a:srgbClr>
                </a:outerShdw>
              </a:effectLst>
            </a:rPr>
            <a:t>. </a:t>
          </a:r>
        </a:p>
      </dgm:t>
    </dgm:pt>
    <dgm:pt modelId="{0E0F80CC-15B9-48BA-9AF0-551E0C8D13CE}" type="parTrans" cxnId="{5A7CBB14-6F47-4F39-8024-0CE9BE76C60B}">
      <dgm:prSet/>
      <dgm:spPr/>
      <dgm:t>
        <a:bodyPr/>
        <a:lstStyle/>
        <a:p>
          <a:endParaRPr lang="en-US" sz="2800" b="1">
            <a:effectLst/>
          </a:endParaRPr>
        </a:p>
      </dgm:t>
    </dgm:pt>
    <dgm:pt modelId="{2FB3B818-146C-4B5F-A45E-4B61C967A1EC}" type="sibTrans" cxnId="{5A7CBB14-6F47-4F39-8024-0CE9BE76C60B}">
      <dgm:prSet/>
      <dgm:spPr/>
      <dgm:t>
        <a:bodyPr/>
        <a:lstStyle/>
        <a:p>
          <a:endParaRPr lang="en-US" sz="2800" b="1">
            <a:effectLst/>
          </a:endParaRPr>
        </a:p>
      </dgm:t>
    </dgm:pt>
    <dgm:pt modelId="{597B0DC2-E381-4D15-8DE7-39C1E9ABEC08}">
      <dgm:prSet phldrT="[Text]" custT="1"/>
      <dgm:spPr/>
      <dgm:t>
        <a:bodyPr/>
        <a:lstStyle/>
        <a:p>
          <a:r>
            <a:rPr lang="en-US" sz="1800" b="1" i="0" dirty="0">
              <a:effectLst/>
            </a:rPr>
            <a:t>Partner Requirements:</a:t>
          </a:r>
        </a:p>
      </dgm:t>
    </dgm:pt>
    <dgm:pt modelId="{0A2121DB-3A60-43B9-BA18-D2F353AAA429}" type="parTrans" cxnId="{FD16EE19-908E-403E-B16A-EECF9A2902A1}">
      <dgm:prSet/>
      <dgm:spPr/>
      <dgm:t>
        <a:bodyPr/>
        <a:lstStyle/>
        <a:p>
          <a:endParaRPr lang="en-US" sz="2400" b="1">
            <a:effectLst/>
          </a:endParaRPr>
        </a:p>
      </dgm:t>
    </dgm:pt>
    <dgm:pt modelId="{D4FC3B08-501D-4789-949D-9E2A793B1298}" type="sibTrans" cxnId="{FD16EE19-908E-403E-B16A-EECF9A2902A1}">
      <dgm:prSet/>
      <dgm:spPr/>
      <dgm:t>
        <a:bodyPr/>
        <a:lstStyle/>
        <a:p>
          <a:endParaRPr lang="en-US" sz="2400" b="1">
            <a:effectLst/>
          </a:endParaRPr>
        </a:p>
      </dgm:t>
    </dgm:pt>
    <dgm:pt modelId="{23F3A8FF-85B6-427B-99D4-CC282886A4F9}">
      <dgm:prSet phldrT="[Text]" custT="1"/>
      <dgm:spPr/>
      <dgm:t>
        <a:bodyPr/>
        <a:lstStyle/>
        <a:p>
          <a:r>
            <a:rPr lang="en-US" sz="1800" b="0" i="0" dirty="0">
              <a:solidFill>
                <a:schemeClr val="tx2"/>
              </a:solidFill>
              <a:effectLst>
                <a:outerShdw blurRad="38100" dist="38100" dir="2700000" algn="tl">
                  <a:srgbClr val="000000">
                    <a:alpha val="43137"/>
                  </a:srgbClr>
                </a:outerShdw>
              </a:effectLst>
            </a:rPr>
            <a:t>Keep updated MOU on file with the CSL</a:t>
          </a:r>
        </a:p>
      </dgm:t>
    </dgm:pt>
    <dgm:pt modelId="{239CA4AF-3ED2-4D12-876C-4A034C8D97F2}" type="parTrans" cxnId="{43207D33-3FCC-46FC-BA37-950DAE627FE3}">
      <dgm:prSet/>
      <dgm:spPr/>
      <dgm:t>
        <a:bodyPr/>
        <a:lstStyle/>
        <a:p>
          <a:endParaRPr lang="en-US" sz="2400" b="1">
            <a:effectLst/>
          </a:endParaRPr>
        </a:p>
      </dgm:t>
    </dgm:pt>
    <dgm:pt modelId="{BBA6B69C-0C03-4B29-AEB0-0BE60CFC2471}" type="sibTrans" cxnId="{43207D33-3FCC-46FC-BA37-950DAE627FE3}">
      <dgm:prSet/>
      <dgm:spPr/>
      <dgm:t>
        <a:bodyPr/>
        <a:lstStyle/>
        <a:p>
          <a:endParaRPr lang="en-US" sz="2400" b="1">
            <a:effectLst/>
          </a:endParaRPr>
        </a:p>
      </dgm:t>
    </dgm:pt>
    <dgm:pt modelId="{A7D9A9B4-CF29-4526-964F-24D15915856F}">
      <dgm:prSet phldrT="[Text]" custT="1"/>
      <dgm:spPr/>
      <dgm:t>
        <a:bodyPr/>
        <a:lstStyle/>
        <a:p>
          <a:r>
            <a:rPr lang="en-US" sz="1800" b="1" i="0" dirty="0">
              <a:solidFill>
                <a:schemeClr val="tx2"/>
              </a:solidFill>
              <a:effectLst>
                <a:outerShdw blurRad="38100" dist="38100" dir="2700000" algn="tl">
                  <a:srgbClr val="000000">
                    <a:alpha val="43137"/>
                  </a:srgbClr>
                </a:outerShdw>
              </a:effectLst>
            </a:rPr>
            <a:t>Update contact information</a:t>
          </a:r>
        </a:p>
      </dgm:t>
    </dgm:pt>
    <dgm:pt modelId="{3AA977A1-DC73-4520-9598-1C4C8E2AF1D1}" type="parTrans" cxnId="{92887B85-31C8-47A7-BF75-03DD35E039C8}">
      <dgm:prSet/>
      <dgm:spPr/>
      <dgm:t>
        <a:bodyPr/>
        <a:lstStyle/>
        <a:p>
          <a:endParaRPr lang="en-US" sz="2400" b="1">
            <a:effectLst/>
          </a:endParaRPr>
        </a:p>
      </dgm:t>
    </dgm:pt>
    <dgm:pt modelId="{4B1B785D-9E35-4C6A-9E41-F590D127B15A}" type="sibTrans" cxnId="{92887B85-31C8-47A7-BF75-03DD35E039C8}">
      <dgm:prSet/>
      <dgm:spPr/>
      <dgm:t>
        <a:bodyPr/>
        <a:lstStyle/>
        <a:p>
          <a:endParaRPr lang="en-US" sz="2400" b="1">
            <a:effectLst/>
          </a:endParaRPr>
        </a:p>
      </dgm:t>
    </dgm:pt>
    <dgm:pt modelId="{87D7A1B3-177C-402D-B268-7430DD3F0825}">
      <dgm:prSet phldrT="[Text]" custT="1"/>
      <dgm:spPr/>
      <dgm:t>
        <a:bodyPr/>
        <a:lstStyle/>
        <a:p>
          <a:r>
            <a:rPr lang="en-US" sz="1800" b="0" i="0" dirty="0">
              <a:solidFill>
                <a:schemeClr val="tx2"/>
              </a:solidFill>
              <a:effectLst>
                <a:outerShdw blurRad="38100" dist="38100" dir="2700000" algn="tl">
                  <a:srgbClr val="000000">
                    <a:alpha val="43137"/>
                  </a:srgbClr>
                </a:outerShdw>
              </a:effectLst>
            </a:rPr>
            <a:t>Maintain process for recruiting, managing, and supervising volunteers including iServe</a:t>
          </a:r>
        </a:p>
      </dgm:t>
    </dgm:pt>
    <dgm:pt modelId="{63D6AF1B-940A-4A6A-A7A3-3E45F63305B0}" type="parTrans" cxnId="{FB8A1A7C-CA40-40C1-B698-96A36261A879}">
      <dgm:prSet/>
      <dgm:spPr/>
      <dgm:t>
        <a:bodyPr/>
        <a:lstStyle/>
        <a:p>
          <a:endParaRPr lang="en-US" sz="2400" b="1">
            <a:effectLst/>
          </a:endParaRPr>
        </a:p>
      </dgm:t>
    </dgm:pt>
    <dgm:pt modelId="{B1E2B0C2-0518-41A6-B3F5-042590172DB1}" type="sibTrans" cxnId="{FB8A1A7C-CA40-40C1-B698-96A36261A879}">
      <dgm:prSet/>
      <dgm:spPr/>
      <dgm:t>
        <a:bodyPr/>
        <a:lstStyle/>
        <a:p>
          <a:endParaRPr lang="en-US" sz="2400" b="1">
            <a:effectLst/>
          </a:endParaRPr>
        </a:p>
      </dgm:t>
    </dgm:pt>
    <dgm:pt modelId="{3A13E5B0-6FBF-4348-B5F0-81B7483CAD73}">
      <dgm:prSet phldrT="[Text]" custT="1"/>
      <dgm:spPr/>
      <dgm:t>
        <a:bodyPr/>
        <a:lstStyle/>
        <a:p>
          <a:endParaRPr lang="en-US" sz="1800" b="0" i="0" dirty="0">
            <a:solidFill>
              <a:schemeClr val="tx2"/>
            </a:solidFill>
            <a:effectLst>
              <a:outerShdw blurRad="38100" dist="38100" dir="2700000" algn="tl">
                <a:srgbClr val="000000">
                  <a:alpha val="43137"/>
                </a:srgbClr>
              </a:outerShdw>
            </a:effectLst>
          </a:endParaRPr>
        </a:p>
      </dgm:t>
    </dgm:pt>
    <dgm:pt modelId="{E9B2969E-F188-4D88-BB35-AFFE167AECE9}" type="parTrans" cxnId="{27683E0E-3BB0-4BB2-B609-B85BA084A973}">
      <dgm:prSet/>
      <dgm:spPr/>
      <dgm:t>
        <a:bodyPr/>
        <a:lstStyle/>
        <a:p>
          <a:endParaRPr lang="en-US"/>
        </a:p>
      </dgm:t>
    </dgm:pt>
    <dgm:pt modelId="{7703E780-3378-4772-A6CB-D76DCF789D75}" type="sibTrans" cxnId="{27683E0E-3BB0-4BB2-B609-B85BA084A973}">
      <dgm:prSet/>
      <dgm:spPr/>
      <dgm:t>
        <a:bodyPr/>
        <a:lstStyle/>
        <a:p>
          <a:endParaRPr lang="en-US"/>
        </a:p>
      </dgm:t>
    </dgm:pt>
    <dgm:pt modelId="{3B6BDC39-DCBF-4462-ABD3-5651415145F9}">
      <dgm:prSet phldrT="[Text]" custT="1"/>
      <dgm:spPr/>
      <dgm:t>
        <a:bodyPr/>
        <a:lstStyle/>
        <a:p>
          <a:r>
            <a:rPr lang="en-US" sz="1800" b="0" dirty="0">
              <a:solidFill>
                <a:schemeClr val="tx2"/>
              </a:solidFill>
              <a:effectLst>
                <a:outerShdw blurRad="38100" dist="38100" dir="2700000" algn="tl">
                  <a:srgbClr val="000000">
                    <a:alpha val="43137"/>
                  </a:srgbClr>
                </a:outerShdw>
              </a:effectLst>
            </a:rPr>
            <a:t>Opportunity for Service-Learning placements</a:t>
          </a:r>
        </a:p>
      </dgm:t>
    </dgm:pt>
    <dgm:pt modelId="{6EF32F07-60E0-47DF-9311-FFDC3CD6AEBC}" type="parTrans" cxnId="{757806A6-F86C-4F4E-9244-3DFD828916AB}">
      <dgm:prSet/>
      <dgm:spPr/>
      <dgm:t>
        <a:bodyPr/>
        <a:lstStyle/>
        <a:p>
          <a:endParaRPr lang="en-US"/>
        </a:p>
      </dgm:t>
    </dgm:pt>
    <dgm:pt modelId="{4BABD0D5-4601-4D64-9F79-40DBBF301B92}" type="sibTrans" cxnId="{757806A6-F86C-4F4E-9244-3DFD828916AB}">
      <dgm:prSet/>
      <dgm:spPr/>
      <dgm:t>
        <a:bodyPr/>
        <a:lstStyle/>
        <a:p>
          <a:endParaRPr lang="en-US"/>
        </a:p>
      </dgm:t>
    </dgm:pt>
    <dgm:pt modelId="{9D66EF33-B2E6-4F14-9537-1B037FBDE7C6}">
      <dgm:prSet phldrT="[Text]" custT="1"/>
      <dgm:spPr/>
      <dgm:t>
        <a:bodyPr/>
        <a:lstStyle/>
        <a:p>
          <a:r>
            <a:rPr lang="en-US" sz="1800" b="0" dirty="0">
              <a:solidFill>
                <a:schemeClr val="tx2"/>
              </a:solidFill>
              <a:effectLst>
                <a:outerShdw blurRad="38100" dist="38100" dir="2700000" algn="tl">
                  <a:srgbClr val="000000">
                    <a:alpha val="43137"/>
                  </a:srgbClr>
                </a:outerShdw>
              </a:effectLst>
            </a:rPr>
            <a:t>First chance for special days of service &amp; Night Serve</a:t>
          </a:r>
        </a:p>
      </dgm:t>
    </dgm:pt>
    <dgm:pt modelId="{C5552941-101A-4B33-B5AB-B45C2F483EC2}" type="parTrans" cxnId="{4B4EBA69-068E-4482-A134-DE343BE48518}">
      <dgm:prSet/>
      <dgm:spPr/>
      <dgm:t>
        <a:bodyPr/>
        <a:lstStyle/>
        <a:p>
          <a:endParaRPr lang="en-US"/>
        </a:p>
      </dgm:t>
    </dgm:pt>
    <dgm:pt modelId="{F3DEC241-3022-4FEA-878B-6EB6FEA6698F}" type="sibTrans" cxnId="{4B4EBA69-068E-4482-A134-DE343BE48518}">
      <dgm:prSet/>
      <dgm:spPr/>
      <dgm:t>
        <a:bodyPr/>
        <a:lstStyle/>
        <a:p>
          <a:endParaRPr lang="en-US"/>
        </a:p>
      </dgm:t>
    </dgm:pt>
    <dgm:pt modelId="{5310DE8F-DF1F-45B2-8C8D-367A375F7FA7}">
      <dgm:prSet phldrT="[Text]" custT="1"/>
      <dgm:spPr/>
      <dgm:t>
        <a:bodyPr/>
        <a:lstStyle/>
        <a:p>
          <a:endParaRPr lang="en-US" sz="1800" b="0" dirty="0">
            <a:solidFill>
              <a:schemeClr val="tx2"/>
            </a:solidFill>
            <a:effectLst>
              <a:outerShdw blurRad="38100" dist="38100" dir="2700000" algn="tl">
                <a:srgbClr val="000000">
                  <a:alpha val="43137"/>
                </a:srgbClr>
              </a:outerShdw>
            </a:effectLst>
          </a:endParaRPr>
        </a:p>
      </dgm:t>
    </dgm:pt>
    <dgm:pt modelId="{3FA55C24-6B32-44D5-9130-986ACFA13408}" type="sibTrans" cxnId="{754FC1B4-E99D-4965-B38F-0A276A53BE5F}">
      <dgm:prSet/>
      <dgm:spPr/>
      <dgm:t>
        <a:bodyPr/>
        <a:lstStyle/>
        <a:p>
          <a:endParaRPr lang="en-US"/>
        </a:p>
      </dgm:t>
    </dgm:pt>
    <dgm:pt modelId="{C662D456-0E79-4086-8668-4F30DA63EAE3}" type="parTrans" cxnId="{754FC1B4-E99D-4965-B38F-0A276A53BE5F}">
      <dgm:prSet/>
      <dgm:spPr/>
      <dgm:t>
        <a:bodyPr/>
        <a:lstStyle/>
        <a:p>
          <a:endParaRPr lang="en-US"/>
        </a:p>
      </dgm:t>
    </dgm:pt>
    <dgm:pt modelId="{C01065E1-63B2-41F2-9E1B-736ADF304A73}">
      <dgm:prSet phldrT="[Text]" custT="1"/>
      <dgm:spPr/>
      <dgm:t>
        <a:bodyPr/>
        <a:lstStyle/>
        <a:p>
          <a:r>
            <a:rPr lang="en-US" sz="1800" b="0" dirty="0">
              <a:solidFill>
                <a:schemeClr val="tx2"/>
              </a:solidFill>
              <a:effectLst>
                <a:outerShdw blurRad="38100" dist="38100" dir="2700000" algn="tl">
                  <a:srgbClr val="000000">
                    <a:alpha val="43137"/>
                  </a:srgbClr>
                </a:outerShdw>
              </a:effectLst>
            </a:rPr>
            <a:t>Promotion of your events and opportunities</a:t>
          </a:r>
        </a:p>
      </dgm:t>
    </dgm:pt>
    <dgm:pt modelId="{EEC4CD85-F46C-451F-9DC7-235CCCA1CC87}" type="parTrans" cxnId="{89DD317E-729F-4235-9AA7-7E4B6820EBCB}">
      <dgm:prSet/>
      <dgm:spPr/>
      <dgm:t>
        <a:bodyPr/>
        <a:lstStyle/>
        <a:p>
          <a:endParaRPr lang="en-US"/>
        </a:p>
      </dgm:t>
    </dgm:pt>
    <dgm:pt modelId="{2E5824D0-4675-487C-9911-3EEE207D7CBD}" type="sibTrans" cxnId="{89DD317E-729F-4235-9AA7-7E4B6820EBCB}">
      <dgm:prSet/>
      <dgm:spPr/>
      <dgm:t>
        <a:bodyPr/>
        <a:lstStyle/>
        <a:p>
          <a:endParaRPr lang="en-US"/>
        </a:p>
      </dgm:t>
    </dgm:pt>
    <dgm:pt modelId="{222FB9CB-6192-4982-902D-D46F55CA6E4F}">
      <dgm:prSet phldrT="[Text]" custT="1"/>
      <dgm:spPr/>
      <dgm:t>
        <a:bodyPr/>
        <a:lstStyle/>
        <a:p>
          <a:r>
            <a:rPr lang="en-US" sz="1800" b="0" dirty="0">
              <a:solidFill>
                <a:schemeClr val="tx2"/>
              </a:solidFill>
              <a:effectLst>
                <a:outerShdw blurRad="38100" dist="38100" dir="2700000" algn="tl">
                  <a:srgbClr val="000000">
                    <a:alpha val="43137"/>
                  </a:srgbClr>
                </a:outerShdw>
              </a:effectLst>
            </a:rPr>
            <a:t>Networking and Training events</a:t>
          </a:r>
        </a:p>
      </dgm:t>
    </dgm:pt>
    <dgm:pt modelId="{6543E75F-1EE6-4499-887B-03932A9E4805}" type="parTrans" cxnId="{91A2E556-D96B-404B-B820-23EBC8CF0366}">
      <dgm:prSet/>
      <dgm:spPr/>
      <dgm:t>
        <a:bodyPr/>
        <a:lstStyle/>
        <a:p>
          <a:endParaRPr lang="en-US"/>
        </a:p>
      </dgm:t>
    </dgm:pt>
    <dgm:pt modelId="{91F5AC6C-E29E-41CA-A63F-A57BD0FF4CDF}" type="sibTrans" cxnId="{91A2E556-D96B-404B-B820-23EBC8CF0366}">
      <dgm:prSet/>
      <dgm:spPr/>
      <dgm:t>
        <a:bodyPr/>
        <a:lstStyle/>
        <a:p>
          <a:endParaRPr lang="en-US"/>
        </a:p>
      </dgm:t>
    </dgm:pt>
    <dgm:pt modelId="{C6D7EC71-EE25-4B48-BC90-DF7B0E01C419}">
      <dgm:prSet phldrT="[Text]" custT="1"/>
      <dgm:spPr/>
      <dgm:t>
        <a:bodyPr/>
        <a:lstStyle/>
        <a:p>
          <a:r>
            <a:rPr lang="en-US" sz="1800" b="0" i="0" dirty="0">
              <a:solidFill>
                <a:schemeClr val="tx2"/>
              </a:solidFill>
              <a:effectLst>
                <a:outerShdw blurRad="38100" dist="38100" dir="2700000" algn="tl">
                  <a:srgbClr val="000000">
                    <a:alpha val="43137"/>
                  </a:srgbClr>
                </a:outerShdw>
              </a:effectLst>
            </a:rPr>
            <a:t>Reciprocity as co-educators</a:t>
          </a:r>
        </a:p>
      </dgm:t>
    </dgm:pt>
    <dgm:pt modelId="{EC746C25-77BD-4A1A-82BD-95DBD34ED13F}" type="parTrans" cxnId="{2DC90667-BFA1-4F17-BCF0-3BAEB13475CE}">
      <dgm:prSet/>
      <dgm:spPr/>
      <dgm:t>
        <a:bodyPr/>
        <a:lstStyle/>
        <a:p>
          <a:endParaRPr lang="en-US"/>
        </a:p>
      </dgm:t>
    </dgm:pt>
    <dgm:pt modelId="{1145A757-CD5F-4EA2-A6FB-EF7C76B5BB41}" type="sibTrans" cxnId="{2DC90667-BFA1-4F17-BCF0-3BAEB13475CE}">
      <dgm:prSet/>
      <dgm:spPr/>
      <dgm:t>
        <a:bodyPr/>
        <a:lstStyle/>
        <a:p>
          <a:endParaRPr lang="en-US"/>
        </a:p>
      </dgm:t>
    </dgm:pt>
    <dgm:pt modelId="{9AFB7175-781A-4647-BCC0-69CA9AE75337}">
      <dgm:prSet phldrT="[Text]" custT="1"/>
      <dgm:spPr/>
      <dgm:t>
        <a:bodyPr/>
        <a:lstStyle/>
        <a:p>
          <a:r>
            <a:rPr lang="en-US" sz="1800" b="0" i="0" dirty="0">
              <a:solidFill>
                <a:schemeClr val="tx2"/>
              </a:solidFill>
              <a:effectLst>
                <a:outerShdw blurRad="38100" dist="38100" dir="2700000" algn="tl">
                  <a:srgbClr val="000000">
                    <a:alpha val="43137"/>
                  </a:srgbClr>
                </a:outerShdw>
              </a:effectLst>
            </a:rPr>
            <a:t>Active engagement with WVU Students and the CSL</a:t>
          </a:r>
        </a:p>
      </dgm:t>
    </dgm:pt>
    <dgm:pt modelId="{1BD2A4DD-C791-4306-8600-1F6C90E27F93}" type="parTrans" cxnId="{56C8378E-8D45-47F9-88B4-9E454D4EB746}">
      <dgm:prSet/>
      <dgm:spPr/>
      <dgm:t>
        <a:bodyPr/>
        <a:lstStyle/>
        <a:p>
          <a:endParaRPr lang="en-US"/>
        </a:p>
      </dgm:t>
    </dgm:pt>
    <dgm:pt modelId="{1C9A9DE9-8168-4AC4-89DE-19F7E4F6851E}" type="sibTrans" cxnId="{56C8378E-8D45-47F9-88B4-9E454D4EB746}">
      <dgm:prSet/>
      <dgm:spPr/>
      <dgm:t>
        <a:bodyPr/>
        <a:lstStyle/>
        <a:p>
          <a:endParaRPr lang="en-US"/>
        </a:p>
      </dgm:t>
    </dgm:pt>
    <dgm:pt modelId="{92246BB4-1302-4775-BD52-91ED0BB284CE}" type="pres">
      <dgm:prSet presAssocID="{8E30ED1E-9A50-4746-AB7E-BC7B5422C60A}" presName="linear" presStyleCnt="0">
        <dgm:presLayoutVars>
          <dgm:animLvl val="lvl"/>
          <dgm:resizeHandles val="exact"/>
        </dgm:presLayoutVars>
      </dgm:prSet>
      <dgm:spPr/>
    </dgm:pt>
    <dgm:pt modelId="{B4F867F6-1E81-4148-9564-EB426D699228}" type="pres">
      <dgm:prSet presAssocID="{597B0DC2-E381-4D15-8DE7-39C1E9ABEC08}" presName="parentText" presStyleLbl="node1" presStyleIdx="0" presStyleCnt="2" custScaleY="61688" custLinFactNeighborX="-444" custLinFactNeighborY="-40466">
        <dgm:presLayoutVars>
          <dgm:chMax val="0"/>
          <dgm:bulletEnabled val="1"/>
        </dgm:presLayoutVars>
      </dgm:prSet>
      <dgm:spPr/>
    </dgm:pt>
    <dgm:pt modelId="{40F1E690-FF45-4427-9F07-ADD2FACB4869}" type="pres">
      <dgm:prSet presAssocID="{597B0DC2-E381-4D15-8DE7-39C1E9ABEC08}" presName="childText" presStyleLbl="revTx" presStyleIdx="0" presStyleCnt="2" custLinFactNeighborY="11034">
        <dgm:presLayoutVars>
          <dgm:bulletEnabled val="1"/>
        </dgm:presLayoutVars>
      </dgm:prSet>
      <dgm:spPr/>
    </dgm:pt>
    <dgm:pt modelId="{C810996F-FAF2-48CE-92C6-76DC18FE5D2E}" type="pres">
      <dgm:prSet presAssocID="{8F1DFC87-C569-4B88-A58D-6BFBF675669A}" presName="parentText" presStyleLbl="node1" presStyleIdx="1" presStyleCnt="2" custScaleY="56204" custLinFactNeighborY="-1284">
        <dgm:presLayoutVars>
          <dgm:chMax val="0"/>
          <dgm:bulletEnabled val="1"/>
        </dgm:presLayoutVars>
      </dgm:prSet>
      <dgm:spPr/>
    </dgm:pt>
    <dgm:pt modelId="{FE74D9B9-A468-4144-8496-9F6F6075C9D8}" type="pres">
      <dgm:prSet presAssocID="{8F1DFC87-C569-4B88-A58D-6BFBF675669A}" presName="childText" presStyleLbl="revTx" presStyleIdx="1" presStyleCnt="2" custLinFactNeighborX="1106" custLinFactNeighborY="-1375">
        <dgm:presLayoutVars>
          <dgm:bulletEnabled val="1"/>
        </dgm:presLayoutVars>
      </dgm:prSet>
      <dgm:spPr/>
    </dgm:pt>
  </dgm:ptLst>
  <dgm:cxnLst>
    <dgm:cxn modelId="{27683E0E-3BB0-4BB2-B609-B85BA084A973}" srcId="{597B0DC2-E381-4D15-8DE7-39C1E9ABEC08}" destId="{3A13E5B0-6FBF-4348-B5F0-81B7483CAD73}" srcOrd="5" destOrd="0" parTransId="{E9B2969E-F188-4D88-BB35-AFFE167AECE9}" sibTransId="{7703E780-3378-4772-A6CB-D76DCF789D75}"/>
    <dgm:cxn modelId="{5062F810-C656-4BB6-B7DB-9C591EC6AB87}" srcId="{8E30ED1E-9A50-4746-AB7E-BC7B5422C60A}" destId="{8F1DFC87-C569-4B88-A58D-6BFBF675669A}" srcOrd="1" destOrd="0" parTransId="{B04AB9E9-EE92-4303-9C95-80AB858FE40C}" sibTransId="{5205D75D-BB67-4D65-9415-FDE65EBFF455}"/>
    <dgm:cxn modelId="{E3670C13-DBDC-40F5-810A-4B938B80E8DD}" type="presOf" srcId="{A7D9A9B4-CF29-4526-964F-24D15915856F}" destId="{40F1E690-FF45-4427-9F07-ADD2FACB4869}" srcOrd="0" destOrd="1" presId="urn:microsoft.com/office/officeart/2005/8/layout/vList2"/>
    <dgm:cxn modelId="{5A7CBB14-6F47-4F39-8024-0CE9BE76C60B}" srcId="{8F1DFC87-C569-4B88-A58D-6BFBF675669A}" destId="{30C7B093-C1AF-496F-AA69-95DD34B101A2}" srcOrd="1" destOrd="0" parTransId="{0E0F80CC-15B9-48BA-9AF0-551E0C8D13CE}" sibTransId="{2FB3B818-146C-4B5F-A45E-4B61C967A1EC}"/>
    <dgm:cxn modelId="{FD16EE19-908E-403E-B16A-EECF9A2902A1}" srcId="{8E30ED1E-9A50-4746-AB7E-BC7B5422C60A}" destId="{597B0DC2-E381-4D15-8DE7-39C1E9ABEC08}" srcOrd="0" destOrd="0" parTransId="{0A2121DB-3A60-43B9-BA18-D2F353AAA429}" sibTransId="{D4FC3B08-501D-4789-949D-9E2A793B1298}"/>
    <dgm:cxn modelId="{60F2801F-0664-4461-AB25-409FC39AFC74}" type="presOf" srcId="{597B0DC2-E381-4D15-8DE7-39C1E9ABEC08}" destId="{B4F867F6-1E81-4148-9564-EB426D699228}" srcOrd="0" destOrd="0" presId="urn:microsoft.com/office/officeart/2005/8/layout/vList2"/>
    <dgm:cxn modelId="{21FBE628-5183-4815-8E71-5786FD9BA138}" type="presOf" srcId="{87D7A1B3-177C-402D-B268-7430DD3F0825}" destId="{40F1E690-FF45-4427-9F07-ADD2FACB4869}" srcOrd="0" destOrd="2" presId="urn:microsoft.com/office/officeart/2005/8/layout/vList2"/>
    <dgm:cxn modelId="{43207D33-3FCC-46FC-BA37-950DAE627FE3}" srcId="{597B0DC2-E381-4D15-8DE7-39C1E9ABEC08}" destId="{23F3A8FF-85B6-427B-99D4-CC282886A4F9}" srcOrd="0" destOrd="0" parTransId="{239CA4AF-3ED2-4D12-876C-4A034C8D97F2}" sibTransId="{BBA6B69C-0C03-4B29-AEB0-0BE60CFC2471}"/>
    <dgm:cxn modelId="{8D228339-E4C5-478B-BBE6-EAC2F7AEDCFA}" type="presOf" srcId="{8F1DFC87-C569-4B88-A58D-6BFBF675669A}" destId="{C810996F-FAF2-48CE-92C6-76DC18FE5D2E}" srcOrd="0" destOrd="0" presId="urn:microsoft.com/office/officeart/2005/8/layout/vList2"/>
    <dgm:cxn modelId="{CB707C3B-6AA8-42B2-9867-12E32A054E87}" type="presOf" srcId="{C6D7EC71-EE25-4B48-BC90-DF7B0E01C419}" destId="{40F1E690-FF45-4427-9F07-ADD2FACB4869}" srcOrd="0" destOrd="3" presId="urn:microsoft.com/office/officeart/2005/8/layout/vList2"/>
    <dgm:cxn modelId="{EFE4F15E-D4F7-4EAF-8520-D0AF6D6EA34F}" type="presOf" srcId="{9AFB7175-781A-4647-BCC0-69CA9AE75337}" destId="{40F1E690-FF45-4427-9F07-ADD2FACB4869}" srcOrd="0" destOrd="4" presId="urn:microsoft.com/office/officeart/2005/8/layout/vList2"/>
    <dgm:cxn modelId="{29293746-6771-4686-A56C-A1A0A12AFA67}" type="presOf" srcId="{5310DE8F-DF1F-45B2-8C8D-367A375F7FA7}" destId="{FE74D9B9-A468-4144-8496-9F6F6075C9D8}" srcOrd="0" destOrd="7" presId="urn:microsoft.com/office/officeart/2005/8/layout/vList2"/>
    <dgm:cxn modelId="{2DC90667-BFA1-4F17-BCF0-3BAEB13475CE}" srcId="{597B0DC2-E381-4D15-8DE7-39C1E9ABEC08}" destId="{C6D7EC71-EE25-4B48-BC90-DF7B0E01C419}" srcOrd="3" destOrd="0" parTransId="{EC746C25-77BD-4A1A-82BD-95DBD34ED13F}" sibTransId="{1145A757-CD5F-4EA2-A6FB-EF7C76B5BB41}"/>
    <dgm:cxn modelId="{DB15A069-4042-4A45-BA30-E3BEC7B8A55B}" type="presOf" srcId="{E685F9B1-0F01-4C19-8767-A00AAE88EF44}" destId="{FE74D9B9-A468-4144-8496-9F6F6075C9D8}" srcOrd="0" destOrd="0" presId="urn:microsoft.com/office/officeart/2005/8/layout/vList2"/>
    <dgm:cxn modelId="{4B4EBA69-068E-4482-A134-DE343BE48518}" srcId="{8F1DFC87-C569-4B88-A58D-6BFBF675669A}" destId="{9D66EF33-B2E6-4F14-9537-1B037FBDE7C6}" srcOrd="3" destOrd="0" parTransId="{C5552941-101A-4B33-B5AB-B45C2F483EC2}" sibTransId="{F3DEC241-3022-4FEA-878B-6EB6FEA6698F}"/>
    <dgm:cxn modelId="{F885F771-1B1B-4BC2-94EE-1F4852D37A8B}" type="presOf" srcId="{8E30ED1E-9A50-4746-AB7E-BC7B5422C60A}" destId="{92246BB4-1302-4775-BD52-91ED0BB284CE}" srcOrd="0" destOrd="0" presId="urn:microsoft.com/office/officeart/2005/8/layout/vList2"/>
    <dgm:cxn modelId="{91A2E556-D96B-404B-B820-23EBC8CF0366}" srcId="{8F1DFC87-C569-4B88-A58D-6BFBF675669A}" destId="{222FB9CB-6192-4982-902D-D46F55CA6E4F}" srcOrd="4" destOrd="0" parTransId="{6543E75F-1EE6-4499-887B-03932A9E4805}" sibTransId="{91F5AC6C-E29E-41CA-A63F-A57BD0FF4CDF}"/>
    <dgm:cxn modelId="{FB8A1A7C-CA40-40C1-B698-96A36261A879}" srcId="{597B0DC2-E381-4D15-8DE7-39C1E9ABEC08}" destId="{87D7A1B3-177C-402D-B268-7430DD3F0825}" srcOrd="2" destOrd="0" parTransId="{63D6AF1B-940A-4A6A-A7A3-3E45F63305B0}" sibTransId="{B1E2B0C2-0518-41A6-B3F5-042590172DB1}"/>
    <dgm:cxn modelId="{89DD317E-729F-4235-9AA7-7E4B6820EBCB}" srcId="{8F1DFC87-C569-4B88-A58D-6BFBF675669A}" destId="{C01065E1-63B2-41F2-9E1B-736ADF304A73}" srcOrd="5" destOrd="0" parTransId="{EEC4CD85-F46C-451F-9DC7-235CCCA1CC87}" sibTransId="{2E5824D0-4675-487C-9911-3EEE207D7CBD}"/>
    <dgm:cxn modelId="{92887B85-31C8-47A7-BF75-03DD35E039C8}" srcId="{597B0DC2-E381-4D15-8DE7-39C1E9ABEC08}" destId="{A7D9A9B4-CF29-4526-964F-24D15915856F}" srcOrd="1" destOrd="0" parTransId="{3AA977A1-DC73-4520-9598-1C4C8E2AF1D1}" sibTransId="{4B1B785D-9E35-4C6A-9E41-F590D127B15A}"/>
    <dgm:cxn modelId="{56C8378E-8D45-47F9-88B4-9E454D4EB746}" srcId="{597B0DC2-E381-4D15-8DE7-39C1E9ABEC08}" destId="{9AFB7175-781A-4647-BCC0-69CA9AE75337}" srcOrd="4" destOrd="0" parTransId="{1BD2A4DD-C791-4306-8600-1F6C90E27F93}" sibTransId="{1C9A9DE9-8168-4AC4-89DE-19F7E4F6851E}"/>
    <dgm:cxn modelId="{C820598E-78E2-4C05-867A-E37E02BD91FA}" type="presOf" srcId="{617F764E-2CAD-42C6-A637-E2DD491A6DBE}" destId="{FE74D9B9-A468-4144-8496-9F6F6075C9D8}" srcOrd="0" destOrd="6" presId="urn:microsoft.com/office/officeart/2005/8/layout/vList2"/>
    <dgm:cxn modelId="{5E50E48E-E4AA-4C81-84A4-C4731BCC3672}" srcId="{8F1DFC87-C569-4B88-A58D-6BFBF675669A}" destId="{617F764E-2CAD-42C6-A637-E2DD491A6DBE}" srcOrd="6" destOrd="0" parTransId="{189C44EB-7C42-469F-99F1-7B7B2F3772B5}" sibTransId="{7F03EF9A-8BB8-4BD2-8063-CE50D31E4B40}"/>
    <dgm:cxn modelId="{5D682F96-9F24-42A9-B458-7AE0DCEE7D21}" type="presOf" srcId="{3B6BDC39-DCBF-4462-ABD3-5651415145F9}" destId="{FE74D9B9-A468-4144-8496-9F6F6075C9D8}" srcOrd="0" destOrd="2" presId="urn:microsoft.com/office/officeart/2005/8/layout/vList2"/>
    <dgm:cxn modelId="{757806A6-F86C-4F4E-9244-3DFD828916AB}" srcId="{8F1DFC87-C569-4B88-A58D-6BFBF675669A}" destId="{3B6BDC39-DCBF-4462-ABD3-5651415145F9}" srcOrd="2" destOrd="0" parTransId="{6EF32F07-60E0-47DF-9311-FFDC3CD6AEBC}" sibTransId="{4BABD0D5-4601-4D64-9F79-40DBBF301B92}"/>
    <dgm:cxn modelId="{567347A9-C943-4E15-85B3-3974D3C6AF0B}" srcId="{8F1DFC87-C569-4B88-A58D-6BFBF675669A}" destId="{E685F9B1-0F01-4C19-8767-A00AAE88EF44}" srcOrd="0" destOrd="0" parTransId="{3B9943C9-B0F4-4285-B39A-D10AB5570723}" sibTransId="{6578643D-F6FE-4D37-A910-972BDE227249}"/>
    <dgm:cxn modelId="{754FC1B4-E99D-4965-B38F-0A276A53BE5F}" srcId="{8F1DFC87-C569-4B88-A58D-6BFBF675669A}" destId="{5310DE8F-DF1F-45B2-8C8D-367A375F7FA7}" srcOrd="7" destOrd="0" parTransId="{C662D456-0E79-4086-8668-4F30DA63EAE3}" sibTransId="{3FA55C24-6B32-44D5-9130-986ACFA13408}"/>
    <dgm:cxn modelId="{117186B6-BD2D-4F0C-814F-B8D3075F521C}" type="presOf" srcId="{3A13E5B0-6FBF-4348-B5F0-81B7483CAD73}" destId="{40F1E690-FF45-4427-9F07-ADD2FACB4869}" srcOrd="0" destOrd="5" presId="urn:microsoft.com/office/officeart/2005/8/layout/vList2"/>
    <dgm:cxn modelId="{8F8C1AC7-E6F8-4C57-8C46-5F286D4BC6D5}" type="presOf" srcId="{222FB9CB-6192-4982-902D-D46F55CA6E4F}" destId="{FE74D9B9-A468-4144-8496-9F6F6075C9D8}" srcOrd="0" destOrd="4" presId="urn:microsoft.com/office/officeart/2005/8/layout/vList2"/>
    <dgm:cxn modelId="{4EDF28D6-23C6-41E4-9AE9-8C787BF7F5D4}" type="presOf" srcId="{9D66EF33-B2E6-4F14-9537-1B037FBDE7C6}" destId="{FE74D9B9-A468-4144-8496-9F6F6075C9D8}" srcOrd="0" destOrd="3" presId="urn:microsoft.com/office/officeart/2005/8/layout/vList2"/>
    <dgm:cxn modelId="{E89965E5-AF1C-446A-ABC0-828276561B5D}" type="presOf" srcId="{C01065E1-63B2-41F2-9E1B-736ADF304A73}" destId="{FE74D9B9-A468-4144-8496-9F6F6075C9D8}" srcOrd="0" destOrd="5" presId="urn:microsoft.com/office/officeart/2005/8/layout/vList2"/>
    <dgm:cxn modelId="{0453B8FC-6BCF-4754-B198-465306B8D9AF}" type="presOf" srcId="{23F3A8FF-85B6-427B-99D4-CC282886A4F9}" destId="{40F1E690-FF45-4427-9F07-ADD2FACB4869}" srcOrd="0" destOrd="0" presId="urn:microsoft.com/office/officeart/2005/8/layout/vList2"/>
    <dgm:cxn modelId="{6F1D23FD-13FF-47B8-A97C-C7E16F7271F1}" type="presOf" srcId="{30C7B093-C1AF-496F-AA69-95DD34B101A2}" destId="{FE74D9B9-A468-4144-8496-9F6F6075C9D8}" srcOrd="0" destOrd="1" presId="urn:microsoft.com/office/officeart/2005/8/layout/vList2"/>
    <dgm:cxn modelId="{25044A58-DC8C-4104-A659-E2C69C915924}" type="presParOf" srcId="{92246BB4-1302-4775-BD52-91ED0BB284CE}" destId="{B4F867F6-1E81-4148-9564-EB426D699228}" srcOrd="0" destOrd="0" presId="urn:microsoft.com/office/officeart/2005/8/layout/vList2"/>
    <dgm:cxn modelId="{766975BC-037E-400E-A69C-087E319C09D5}" type="presParOf" srcId="{92246BB4-1302-4775-BD52-91ED0BB284CE}" destId="{40F1E690-FF45-4427-9F07-ADD2FACB4869}" srcOrd="1" destOrd="0" presId="urn:microsoft.com/office/officeart/2005/8/layout/vList2"/>
    <dgm:cxn modelId="{5BEC82AA-5E56-40FF-A2FE-1B512A1329F2}" type="presParOf" srcId="{92246BB4-1302-4775-BD52-91ED0BB284CE}" destId="{C810996F-FAF2-48CE-92C6-76DC18FE5D2E}" srcOrd="2" destOrd="0" presId="urn:microsoft.com/office/officeart/2005/8/layout/vList2"/>
    <dgm:cxn modelId="{7F27CF7F-541C-4CD5-92E5-40A23F90BF94}" type="presParOf" srcId="{92246BB4-1302-4775-BD52-91ED0BB284CE}" destId="{FE74D9B9-A468-4144-8496-9F6F6075C9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0ED1E-9A50-4746-AB7E-BC7B5422C6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0E676A-0D96-4CD1-A5F1-D709F6892F54}">
      <dgm:prSet phldrT="[Text]" custT="1"/>
      <dgm:spPr/>
      <dgm:t>
        <a:bodyPr/>
        <a:lstStyle/>
        <a:p>
          <a:r>
            <a:rPr lang="en-US" sz="3200" b="1" dirty="0">
              <a:effectLst/>
            </a:rPr>
            <a:t>Portal</a:t>
          </a:r>
          <a:r>
            <a:rPr lang="en-US" sz="1800" b="1" dirty="0">
              <a:effectLst/>
            </a:rPr>
            <a:t>:</a:t>
          </a:r>
        </a:p>
      </dgm:t>
    </dgm:pt>
    <dgm:pt modelId="{9F718BC5-CC96-4817-B55B-631D87EDCF02}" type="parTrans" cxnId="{943D2E03-6B51-42F7-98F0-0202204DE7C1}">
      <dgm:prSet/>
      <dgm:spPr/>
      <dgm:t>
        <a:bodyPr/>
        <a:lstStyle/>
        <a:p>
          <a:endParaRPr lang="en-US" sz="2800" b="1">
            <a:effectLst/>
          </a:endParaRPr>
        </a:p>
      </dgm:t>
    </dgm:pt>
    <dgm:pt modelId="{D340D18E-8E46-4EE9-8EE7-251659BF8078}" type="sibTrans" cxnId="{943D2E03-6B51-42F7-98F0-0202204DE7C1}">
      <dgm:prSet/>
      <dgm:spPr/>
      <dgm:t>
        <a:bodyPr/>
        <a:lstStyle/>
        <a:p>
          <a:endParaRPr lang="en-US" sz="2800" b="1">
            <a:effectLst/>
          </a:endParaRPr>
        </a:p>
      </dgm:t>
    </dgm:pt>
    <dgm:pt modelId="{2B024FB1-4B4B-4371-AC7F-47D762CDAF23}">
      <dgm:prSet phldrT="[Text]" custT="1"/>
      <dgm:spPr/>
      <dgm:t>
        <a:bodyPr/>
        <a:lstStyle/>
        <a:p>
          <a:r>
            <a:rPr lang="en-US" sz="1800" b="0" dirty="0">
              <a:solidFill>
                <a:schemeClr val="tx2"/>
              </a:solidFill>
              <a:effectLst>
                <a:outerShdw blurRad="38100" dist="38100" dir="2700000" algn="tl">
                  <a:srgbClr val="000000">
                    <a:alpha val="43137"/>
                  </a:srgbClr>
                </a:outerShdw>
              </a:effectLst>
            </a:rPr>
            <a:t>Federal Work-Study Community Placements Access to Mountainlair Meeting Rooms</a:t>
          </a:r>
        </a:p>
      </dgm:t>
    </dgm:pt>
    <dgm:pt modelId="{341797C9-F4D6-4D4D-AAC9-6393831FD103}" type="parTrans" cxnId="{1E2A813E-AACC-4441-A2A4-D91B8C87E09C}">
      <dgm:prSet/>
      <dgm:spPr/>
      <dgm:t>
        <a:bodyPr/>
        <a:lstStyle/>
        <a:p>
          <a:endParaRPr lang="en-US" sz="2800" b="1">
            <a:effectLst/>
          </a:endParaRPr>
        </a:p>
      </dgm:t>
    </dgm:pt>
    <dgm:pt modelId="{2D135D6B-E4AF-4C7D-BDD7-1932F6FEECD8}" type="sibTrans" cxnId="{1E2A813E-AACC-4441-A2A4-D91B8C87E09C}">
      <dgm:prSet/>
      <dgm:spPr/>
      <dgm:t>
        <a:bodyPr/>
        <a:lstStyle/>
        <a:p>
          <a:endParaRPr lang="en-US" sz="2800" b="1">
            <a:effectLst/>
          </a:endParaRPr>
        </a:p>
      </dgm:t>
    </dgm:pt>
    <dgm:pt modelId="{597B0DC2-E381-4D15-8DE7-39C1E9ABEC08}">
      <dgm:prSet phldrT="[Text]" custT="1"/>
      <dgm:spPr/>
      <dgm:t>
        <a:bodyPr/>
        <a:lstStyle/>
        <a:p>
          <a:r>
            <a:rPr lang="en-US" sz="2800" b="1" i="0" dirty="0">
              <a:effectLst/>
            </a:rPr>
            <a:t>Other Resources</a:t>
          </a:r>
          <a:r>
            <a:rPr lang="en-US" sz="1800" b="1" i="0" dirty="0">
              <a:effectLst/>
            </a:rPr>
            <a:t>:</a:t>
          </a:r>
        </a:p>
      </dgm:t>
    </dgm:pt>
    <dgm:pt modelId="{0A2121DB-3A60-43B9-BA18-D2F353AAA429}" type="parTrans" cxnId="{FD16EE19-908E-403E-B16A-EECF9A2902A1}">
      <dgm:prSet/>
      <dgm:spPr/>
      <dgm:t>
        <a:bodyPr/>
        <a:lstStyle/>
        <a:p>
          <a:endParaRPr lang="en-US" sz="2400" b="1">
            <a:effectLst/>
          </a:endParaRPr>
        </a:p>
      </dgm:t>
    </dgm:pt>
    <dgm:pt modelId="{D4FC3B08-501D-4789-949D-9E2A793B1298}" type="sibTrans" cxnId="{FD16EE19-908E-403E-B16A-EECF9A2902A1}">
      <dgm:prSet/>
      <dgm:spPr/>
      <dgm:t>
        <a:bodyPr/>
        <a:lstStyle/>
        <a:p>
          <a:endParaRPr lang="en-US" sz="2400" b="1">
            <a:effectLst/>
          </a:endParaRPr>
        </a:p>
      </dgm:t>
    </dgm:pt>
    <dgm:pt modelId="{FB0D88B7-CC49-4BC4-A631-9A3D44B52342}">
      <dgm:prSet phldrT="[Text]" custT="1"/>
      <dgm:spPr/>
      <dgm:t>
        <a:bodyPr/>
        <a:lstStyle/>
        <a:p>
          <a:r>
            <a:rPr lang="en-US" sz="1800" b="0" dirty="0">
              <a:solidFill>
                <a:schemeClr val="tx2"/>
              </a:solidFill>
              <a:effectLst>
                <a:outerShdw blurRad="38100" dist="38100" dir="2700000" algn="tl">
                  <a:srgbClr val="000000">
                    <a:alpha val="43137"/>
                  </a:srgbClr>
                </a:outerShdw>
              </a:effectLst>
            </a:rPr>
            <a:t>The Foundation Center – Funding Information Network </a:t>
          </a:r>
          <a:r>
            <a:rPr lang="en-US" sz="1800" b="0" dirty="0">
              <a:solidFill>
                <a:schemeClr val="accent2"/>
              </a:solidFill>
              <a:effectLst>
                <a:outerShdw blurRad="38100" dist="38100" dir="2700000" algn="tl">
                  <a:srgbClr val="000000">
                    <a:alpha val="43137"/>
                  </a:srgbClr>
                </a:outerShdw>
              </a:effectLst>
              <a:hlinkClick xmlns:r="http://schemas.openxmlformats.org/officeDocument/2006/relationships" r:id="rId1"/>
            </a:rPr>
            <a:t>http://libguides.wvu.edu/grants</a:t>
          </a:r>
          <a:endParaRPr lang="en-US" sz="1800" b="0" dirty="0">
            <a:solidFill>
              <a:schemeClr val="accent2"/>
            </a:solidFill>
            <a:effectLst>
              <a:outerShdw blurRad="38100" dist="38100" dir="2700000" algn="tl">
                <a:srgbClr val="000000">
                  <a:alpha val="43137"/>
                </a:srgbClr>
              </a:outerShdw>
            </a:effectLst>
          </a:endParaRPr>
        </a:p>
      </dgm:t>
    </dgm:pt>
    <dgm:pt modelId="{03AD7C16-C833-4101-9220-A31AA54C6EEF}" type="sibTrans" cxnId="{0F6965FC-46AA-472E-9104-8FECDBC6BDDA}">
      <dgm:prSet/>
      <dgm:spPr/>
      <dgm:t>
        <a:bodyPr/>
        <a:lstStyle/>
        <a:p>
          <a:endParaRPr lang="en-US"/>
        </a:p>
      </dgm:t>
    </dgm:pt>
    <dgm:pt modelId="{6B8E2846-571D-4AB7-B8D6-A30CD0E8E546}" type="parTrans" cxnId="{0F6965FC-46AA-472E-9104-8FECDBC6BDDA}">
      <dgm:prSet/>
      <dgm:spPr/>
      <dgm:t>
        <a:bodyPr/>
        <a:lstStyle/>
        <a:p>
          <a:endParaRPr lang="en-US"/>
        </a:p>
      </dgm:t>
    </dgm:pt>
    <dgm:pt modelId="{C8804958-ABDA-4AA5-A20D-C20D91AC7E03}">
      <dgm:prSet phldrT="[Text]" custT="1"/>
      <dgm:spPr/>
      <dgm:t>
        <a:bodyPr/>
        <a:lstStyle/>
        <a:p>
          <a:r>
            <a:rPr lang="en-US" sz="1800" b="0" dirty="0">
              <a:solidFill>
                <a:schemeClr val="tx2"/>
              </a:solidFill>
              <a:effectLst>
                <a:outerShdw blurRad="38100" dist="38100" dir="2700000" algn="tl">
                  <a:srgbClr val="000000">
                    <a:alpha val="43137"/>
                  </a:srgbClr>
                </a:outerShdw>
              </a:effectLst>
            </a:rPr>
            <a:t>Printing of student produced materials</a:t>
          </a:r>
        </a:p>
      </dgm:t>
    </dgm:pt>
    <dgm:pt modelId="{654062C1-A7FD-4CC8-9B5E-16B4BDBABFA0}" type="sibTrans" cxnId="{B66DF155-A740-472A-9FC0-EDCF3C20E2E2}">
      <dgm:prSet/>
      <dgm:spPr/>
      <dgm:t>
        <a:bodyPr/>
        <a:lstStyle/>
        <a:p>
          <a:endParaRPr lang="en-US"/>
        </a:p>
      </dgm:t>
    </dgm:pt>
    <dgm:pt modelId="{12D5E384-6AC1-4CAE-974E-C3A4D740C87B}" type="parTrans" cxnId="{B66DF155-A740-472A-9FC0-EDCF3C20E2E2}">
      <dgm:prSet/>
      <dgm:spPr/>
      <dgm:t>
        <a:bodyPr/>
        <a:lstStyle/>
        <a:p>
          <a:endParaRPr lang="en-US"/>
        </a:p>
      </dgm:t>
    </dgm:pt>
    <dgm:pt modelId="{2F2686C8-987A-45B7-B064-47FF562DA2BF}">
      <dgm:prSet phldrT="[Text]" custT="1"/>
      <dgm:spPr/>
      <dgm:t>
        <a:bodyPr/>
        <a:lstStyle/>
        <a:p>
          <a:r>
            <a:rPr lang="en-US" sz="1800" b="0" dirty="0">
              <a:solidFill>
                <a:schemeClr val="tx2"/>
              </a:solidFill>
              <a:effectLst>
                <a:outerShdw blurRad="38100" dist="38100" dir="2700000" algn="tl">
                  <a:srgbClr val="000000">
                    <a:alpha val="43137"/>
                  </a:srgbClr>
                </a:outerShdw>
              </a:effectLst>
            </a:rPr>
            <a:t>Mountaineer Trak – To post job announcements &amp; internships</a:t>
          </a:r>
        </a:p>
      </dgm:t>
    </dgm:pt>
    <dgm:pt modelId="{1C834DB3-1D93-4BDB-8306-1C12866FCE5B}" type="parTrans" cxnId="{89F48556-D40E-4B29-B3CB-78B189570547}">
      <dgm:prSet/>
      <dgm:spPr/>
      <dgm:t>
        <a:bodyPr/>
        <a:lstStyle/>
        <a:p>
          <a:endParaRPr lang="en-US"/>
        </a:p>
      </dgm:t>
    </dgm:pt>
    <dgm:pt modelId="{5ABC3621-B192-45CB-B738-60C754F525B7}" type="sibTrans" cxnId="{89F48556-D40E-4B29-B3CB-78B189570547}">
      <dgm:prSet/>
      <dgm:spPr/>
      <dgm:t>
        <a:bodyPr/>
        <a:lstStyle/>
        <a:p>
          <a:endParaRPr lang="en-US"/>
        </a:p>
      </dgm:t>
    </dgm:pt>
    <dgm:pt modelId="{66B32EE7-DA1C-4F1F-ADAA-1D585CC92015}">
      <dgm:prSet phldrT="[Text]" custT="1"/>
      <dgm:spPr/>
      <dgm:t>
        <a:bodyPr/>
        <a:lstStyle/>
        <a:p>
          <a:r>
            <a:rPr lang="en-US" sz="1800" b="0" dirty="0">
              <a:solidFill>
                <a:schemeClr val="tx2"/>
              </a:solidFill>
              <a:effectLst>
                <a:outerShdw blurRad="38100" dist="38100" dir="2700000" algn="tl">
                  <a:srgbClr val="000000">
                    <a:alpha val="43137"/>
                  </a:srgbClr>
                </a:outerShdw>
              </a:effectLst>
            </a:rPr>
            <a:t>CSL Partners Facebook Group</a:t>
          </a:r>
        </a:p>
      </dgm:t>
    </dgm:pt>
    <dgm:pt modelId="{A85F1DCC-8966-4A9D-B1CF-E88968EE8773}" type="parTrans" cxnId="{73B1C09F-CA8C-4C93-891E-E5EA5B937437}">
      <dgm:prSet/>
      <dgm:spPr/>
      <dgm:t>
        <a:bodyPr/>
        <a:lstStyle/>
        <a:p>
          <a:endParaRPr lang="en-US"/>
        </a:p>
      </dgm:t>
    </dgm:pt>
    <dgm:pt modelId="{D5CE1013-A3F1-4551-A54B-3BB0477B06B4}" type="sibTrans" cxnId="{73B1C09F-CA8C-4C93-891E-E5EA5B937437}">
      <dgm:prSet/>
      <dgm:spPr/>
      <dgm:t>
        <a:bodyPr/>
        <a:lstStyle/>
        <a:p>
          <a:endParaRPr lang="en-US"/>
        </a:p>
      </dgm:t>
    </dgm:pt>
    <dgm:pt modelId="{92246BB4-1302-4775-BD52-91ED0BB284CE}" type="pres">
      <dgm:prSet presAssocID="{8E30ED1E-9A50-4746-AB7E-BC7B5422C60A}" presName="linear" presStyleCnt="0">
        <dgm:presLayoutVars>
          <dgm:animLvl val="lvl"/>
          <dgm:resizeHandles val="exact"/>
        </dgm:presLayoutVars>
      </dgm:prSet>
      <dgm:spPr/>
    </dgm:pt>
    <dgm:pt modelId="{B4F867F6-1E81-4148-9564-EB426D699228}" type="pres">
      <dgm:prSet presAssocID="{597B0DC2-E381-4D15-8DE7-39C1E9ABEC08}" presName="parentText" presStyleLbl="node1" presStyleIdx="0" presStyleCnt="2" custScaleY="61688" custLinFactY="-112016" custLinFactNeighborX="1342" custLinFactNeighborY="-200000">
        <dgm:presLayoutVars>
          <dgm:chMax val="0"/>
          <dgm:bulletEnabled val="1"/>
        </dgm:presLayoutVars>
      </dgm:prSet>
      <dgm:spPr/>
    </dgm:pt>
    <dgm:pt modelId="{2F8D703A-9694-4E33-B33C-7511D07B6DA4}" type="pres">
      <dgm:prSet presAssocID="{D4FC3B08-501D-4789-949D-9E2A793B1298}" presName="spacer" presStyleCnt="0"/>
      <dgm:spPr/>
    </dgm:pt>
    <dgm:pt modelId="{0F11B9AD-187E-45A3-AD4A-9CA4137C0D61}" type="pres">
      <dgm:prSet presAssocID="{8C0E676A-0D96-4CD1-A5F1-D709F6892F54}" presName="parentText" presStyleLbl="node1" presStyleIdx="1" presStyleCnt="2" custScaleY="55421" custLinFactNeighborY="83022">
        <dgm:presLayoutVars>
          <dgm:chMax val="0"/>
          <dgm:bulletEnabled val="1"/>
        </dgm:presLayoutVars>
      </dgm:prSet>
      <dgm:spPr/>
    </dgm:pt>
    <dgm:pt modelId="{866D498A-2E72-4EDA-A4C0-ACCD9C1701C9}" type="pres">
      <dgm:prSet presAssocID="{8C0E676A-0D96-4CD1-A5F1-D709F6892F54}" presName="childText" presStyleLbl="revTx" presStyleIdx="0" presStyleCnt="1" custScaleY="113777" custLinFactY="-9837" custLinFactNeighborX="-549" custLinFactNeighborY="-100000">
        <dgm:presLayoutVars>
          <dgm:bulletEnabled val="1"/>
        </dgm:presLayoutVars>
      </dgm:prSet>
      <dgm:spPr/>
    </dgm:pt>
  </dgm:ptLst>
  <dgm:cxnLst>
    <dgm:cxn modelId="{943D2E03-6B51-42F7-98F0-0202204DE7C1}" srcId="{8E30ED1E-9A50-4746-AB7E-BC7B5422C60A}" destId="{8C0E676A-0D96-4CD1-A5F1-D709F6892F54}" srcOrd="1" destOrd="0" parTransId="{9F718BC5-CC96-4817-B55B-631D87EDCF02}" sibTransId="{D340D18E-8E46-4EE9-8EE7-251659BF8078}"/>
    <dgm:cxn modelId="{FD16EE19-908E-403E-B16A-EECF9A2902A1}" srcId="{8E30ED1E-9A50-4746-AB7E-BC7B5422C60A}" destId="{597B0DC2-E381-4D15-8DE7-39C1E9ABEC08}" srcOrd="0" destOrd="0" parTransId="{0A2121DB-3A60-43B9-BA18-D2F353AAA429}" sibTransId="{D4FC3B08-501D-4789-949D-9E2A793B1298}"/>
    <dgm:cxn modelId="{16D79A1F-902A-419B-840B-F5497D52BC1C}" type="presOf" srcId="{2B024FB1-4B4B-4371-AC7F-47D762CDAF23}" destId="{866D498A-2E72-4EDA-A4C0-ACCD9C1701C9}" srcOrd="0" destOrd="0" presId="urn:microsoft.com/office/officeart/2005/8/layout/vList2"/>
    <dgm:cxn modelId="{AA9CF928-5BA6-401A-8C66-EF7F8C79D26A}" type="presOf" srcId="{C8804958-ABDA-4AA5-A20D-C20D91AC7E03}" destId="{866D498A-2E72-4EDA-A4C0-ACCD9C1701C9}" srcOrd="0" destOrd="1" presId="urn:microsoft.com/office/officeart/2005/8/layout/vList2"/>
    <dgm:cxn modelId="{27C15333-A941-43DB-9025-F0501C09E86F}" type="presOf" srcId="{597B0DC2-E381-4D15-8DE7-39C1E9ABEC08}" destId="{B4F867F6-1E81-4148-9564-EB426D699228}" srcOrd="0" destOrd="0" presId="urn:microsoft.com/office/officeart/2005/8/layout/vList2"/>
    <dgm:cxn modelId="{3498B436-7E1B-41BB-8C74-5F44F9A8EF3C}" type="presOf" srcId="{FB0D88B7-CC49-4BC4-A631-9A3D44B52342}" destId="{866D498A-2E72-4EDA-A4C0-ACCD9C1701C9}" srcOrd="0" destOrd="2" presId="urn:microsoft.com/office/officeart/2005/8/layout/vList2"/>
    <dgm:cxn modelId="{1E2A813E-AACC-4441-A2A4-D91B8C87E09C}" srcId="{8C0E676A-0D96-4CD1-A5F1-D709F6892F54}" destId="{2B024FB1-4B4B-4371-AC7F-47D762CDAF23}" srcOrd="0" destOrd="0" parTransId="{341797C9-F4D6-4D4D-AAC9-6393831FD103}" sibTransId="{2D135D6B-E4AF-4C7D-BDD7-1932F6FEECD8}"/>
    <dgm:cxn modelId="{067CB75E-9D71-4477-AAE9-1403E7A38FD6}" type="presOf" srcId="{66B32EE7-DA1C-4F1F-ADAA-1D585CC92015}" destId="{866D498A-2E72-4EDA-A4C0-ACCD9C1701C9}" srcOrd="0" destOrd="4" presId="urn:microsoft.com/office/officeart/2005/8/layout/vList2"/>
    <dgm:cxn modelId="{89528B74-FCF2-4A07-9D80-FBD7920AB5EB}" type="presOf" srcId="{2F2686C8-987A-45B7-B064-47FF562DA2BF}" destId="{866D498A-2E72-4EDA-A4C0-ACCD9C1701C9}" srcOrd="0" destOrd="3" presId="urn:microsoft.com/office/officeart/2005/8/layout/vList2"/>
    <dgm:cxn modelId="{B66DF155-A740-472A-9FC0-EDCF3C20E2E2}" srcId="{8C0E676A-0D96-4CD1-A5F1-D709F6892F54}" destId="{C8804958-ABDA-4AA5-A20D-C20D91AC7E03}" srcOrd="1" destOrd="0" parTransId="{12D5E384-6AC1-4CAE-974E-C3A4D740C87B}" sibTransId="{654062C1-A7FD-4CC8-9B5E-16B4BDBABFA0}"/>
    <dgm:cxn modelId="{89F48556-D40E-4B29-B3CB-78B189570547}" srcId="{8C0E676A-0D96-4CD1-A5F1-D709F6892F54}" destId="{2F2686C8-987A-45B7-B064-47FF562DA2BF}" srcOrd="3" destOrd="0" parTransId="{1C834DB3-1D93-4BDB-8306-1C12866FCE5B}" sibTransId="{5ABC3621-B192-45CB-B738-60C754F525B7}"/>
    <dgm:cxn modelId="{8C679680-7DFF-4285-9369-3D2045E6B3AE}" type="presOf" srcId="{8E30ED1E-9A50-4746-AB7E-BC7B5422C60A}" destId="{92246BB4-1302-4775-BD52-91ED0BB284CE}" srcOrd="0" destOrd="0" presId="urn:microsoft.com/office/officeart/2005/8/layout/vList2"/>
    <dgm:cxn modelId="{73B1C09F-CA8C-4C93-891E-E5EA5B937437}" srcId="{8C0E676A-0D96-4CD1-A5F1-D709F6892F54}" destId="{66B32EE7-DA1C-4F1F-ADAA-1D585CC92015}" srcOrd="4" destOrd="0" parTransId="{A85F1DCC-8966-4A9D-B1CF-E88968EE8773}" sibTransId="{D5CE1013-A3F1-4551-A54B-3BB0477B06B4}"/>
    <dgm:cxn modelId="{EF6C8AD9-2577-4572-B461-87A6CDDCB611}" type="presOf" srcId="{8C0E676A-0D96-4CD1-A5F1-D709F6892F54}" destId="{0F11B9AD-187E-45A3-AD4A-9CA4137C0D61}" srcOrd="0" destOrd="0" presId="urn:microsoft.com/office/officeart/2005/8/layout/vList2"/>
    <dgm:cxn modelId="{0F6965FC-46AA-472E-9104-8FECDBC6BDDA}" srcId="{8C0E676A-0D96-4CD1-A5F1-D709F6892F54}" destId="{FB0D88B7-CC49-4BC4-A631-9A3D44B52342}" srcOrd="2" destOrd="0" parTransId="{6B8E2846-571D-4AB7-B8D6-A30CD0E8E546}" sibTransId="{03AD7C16-C833-4101-9220-A31AA54C6EEF}"/>
    <dgm:cxn modelId="{678B542A-5079-4B7A-8595-F8A1FDA373E3}" type="presParOf" srcId="{92246BB4-1302-4775-BD52-91ED0BB284CE}" destId="{B4F867F6-1E81-4148-9564-EB426D699228}" srcOrd="0" destOrd="0" presId="urn:microsoft.com/office/officeart/2005/8/layout/vList2"/>
    <dgm:cxn modelId="{55AE8CD1-B376-4D79-B4B2-D3F1E5FAD910}" type="presParOf" srcId="{92246BB4-1302-4775-BD52-91ED0BB284CE}" destId="{2F8D703A-9694-4E33-B33C-7511D07B6DA4}" srcOrd="1" destOrd="0" presId="urn:microsoft.com/office/officeart/2005/8/layout/vList2"/>
    <dgm:cxn modelId="{653E50BA-C108-4C38-A62A-947807E1288F}" type="presParOf" srcId="{92246BB4-1302-4775-BD52-91ED0BB284CE}" destId="{0F11B9AD-187E-45A3-AD4A-9CA4137C0D61}" srcOrd="2" destOrd="0" presId="urn:microsoft.com/office/officeart/2005/8/layout/vList2"/>
    <dgm:cxn modelId="{0083A57E-3AC1-42CE-8A88-48DBA76BE7B3}" type="presParOf" srcId="{92246BB4-1302-4775-BD52-91ED0BB284CE}" destId="{866D498A-2E72-4EDA-A4C0-ACCD9C1701C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5097E-0349-42FC-A415-75941EC757C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47FE631-E990-4B10-81A5-9363723EE11C}">
      <dgm:prSet phldrT="[Text]" custT="1"/>
      <dgm:spPr/>
      <dgm:t>
        <a:bodyPr/>
        <a:lstStyle/>
        <a:p>
          <a:r>
            <a:rPr lang="en-US" sz="1400" b="1" dirty="0"/>
            <a:t>CSL notifies partners of available courses for service-learning projects (July/Aug, Dec/Jan)</a:t>
          </a:r>
        </a:p>
      </dgm:t>
    </dgm:pt>
    <dgm:pt modelId="{FDC194B0-7DC9-499C-983E-3E413E265915}" type="parTrans" cxnId="{9849EF2D-F601-4869-BA3C-AE6F15775B4A}">
      <dgm:prSet/>
      <dgm:spPr/>
      <dgm:t>
        <a:bodyPr/>
        <a:lstStyle/>
        <a:p>
          <a:endParaRPr lang="en-US" sz="4000" b="1"/>
        </a:p>
      </dgm:t>
    </dgm:pt>
    <dgm:pt modelId="{26836177-6C54-4217-A908-D1ED899A9F11}" type="sibTrans" cxnId="{9849EF2D-F601-4869-BA3C-AE6F15775B4A}">
      <dgm:prSet/>
      <dgm:spPr/>
      <dgm:t>
        <a:bodyPr/>
        <a:lstStyle/>
        <a:p>
          <a:endParaRPr lang="en-US" sz="4000" b="1"/>
        </a:p>
      </dgm:t>
    </dgm:pt>
    <dgm:pt modelId="{801A1580-D435-493B-977F-CF2667F9B46A}">
      <dgm:prSet phldrT="[Text]" custT="1"/>
      <dgm:spPr/>
      <dgm:t>
        <a:bodyPr/>
        <a:lstStyle/>
        <a:p>
          <a:r>
            <a:rPr lang="en-US" sz="1400" b="1" dirty="0"/>
            <a:t>Partners post potential projects to </a:t>
          </a:r>
          <a:r>
            <a:rPr lang="en-US" sz="1400" b="1" dirty="0" err="1"/>
            <a:t>iServe</a:t>
          </a:r>
          <a:endParaRPr lang="en-US" sz="1400" b="1" dirty="0"/>
        </a:p>
      </dgm:t>
    </dgm:pt>
    <dgm:pt modelId="{D7771AC4-D453-422F-A20D-75EC96AB6BD6}" type="parTrans" cxnId="{CE0ED898-B267-4127-913C-1AE1483CCBF5}">
      <dgm:prSet/>
      <dgm:spPr/>
      <dgm:t>
        <a:bodyPr/>
        <a:lstStyle/>
        <a:p>
          <a:endParaRPr lang="en-US" sz="4000" b="1"/>
        </a:p>
      </dgm:t>
    </dgm:pt>
    <dgm:pt modelId="{5AFC6C69-359A-41C7-A53E-5F3FC21B0F90}" type="sibTrans" cxnId="{CE0ED898-B267-4127-913C-1AE1483CCBF5}">
      <dgm:prSet/>
      <dgm:spPr/>
      <dgm:t>
        <a:bodyPr/>
        <a:lstStyle/>
        <a:p>
          <a:endParaRPr lang="en-US" sz="4000" b="1"/>
        </a:p>
      </dgm:t>
    </dgm:pt>
    <dgm:pt modelId="{83AD5838-B9CC-4CEA-A605-6EA9AD13AE92}">
      <dgm:prSet phldrT="[Text]" custT="1"/>
      <dgm:spPr/>
      <dgm:t>
        <a:bodyPr/>
        <a:lstStyle/>
        <a:p>
          <a:r>
            <a:rPr lang="en-US" sz="1400" b="1" dirty="0"/>
            <a:t>Students view and sign up for service-learning projects at the start of semester</a:t>
          </a:r>
        </a:p>
      </dgm:t>
    </dgm:pt>
    <dgm:pt modelId="{514ED457-4B11-4DD0-8AB8-00E14321CD2C}" type="parTrans" cxnId="{B3FC2E01-E1F6-4E8B-9EF1-FF26E0B9C604}">
      <dgm:prSet/>
      <dgm:spPr/>
      <dgm:t>
        <a:bodyPr/>
        <a:lstStyle/>
        <a:p>
          <a:endParaRPr lang="en-US" sz="4000" b="1"/>
        </a:p>
      </dgm:t>
    </dgm:pt>
    <dgm:pt modelId="{7F2CA8DB-DEA0-43B0-9D6F-AA89E07A8F98}" type="sibTrans" cxnId="{B3FC2E01-E1F6-4E8B-9EF1-FF26E0B9C604}">
      <dgm:prSet/>
      <dgm:spPr/>
      <dgm:t>
        <a:bodyPr/>
        <a:lstStyle/>
        <a:p>
          <a:endParaRPr lang="en-US" sz="4000" b="1"/>
        </a:p>
      </dgm:t>
    </dgm:pt>
    <dgm:pt modelId="{F5653624-1346-4B79-A973-A3263024A651}">
      <dgm:prSet phldrT="[Text]" custT="1"/>
      <dgm:spPr/>
      <dgm:t>
        <a:bodyPr/>
        <a:lstStyle/>
        <a:p>
          <a:r>
            <a:rPr lang="en-US" sz="1400" b="1" dirty="0"/>
            <a:t>Student completes service &amp; logs hours on iServe</a:t>
          </a:r>
        </a:p>
      </dgm:t>
    </dgm:pt>
    <dgm:pt modelId="{2C604C8C-C441-485A-AD19-56CA1CA5B258}" type="parTrans" cxnId="{E1FEAAF2-B897-46A1-A970-1908C48E6ED6}">
      <dgm:prSet/>
      <dgm:spPr/>
      <dgm:t>
        <a:bodyPr/>
        <a:lstStyle/>
        <a:p>
          <a:endParaRPr lang="en-US" sz="4000" b="1"/>
        </a:p>
      </dgm:t>
    </dgm:pt>
    <dgm:pt modelId="{A0A267CF-4C52-406C-B841-EFC0D15966C6}" type="sibTrans" cxnId="{E1FEAAF2-B897-46A1-A970-1908C48E6ED6}">
      <dgm:prSet/>
      <dgm:spPr/>
      <dgm:t>
        <a:bodyPr/>
        <a:lstStyle/>
        <a:p>
          <a:endParaRPr lang="en-US" sz="4000" b="1"/>
        </a:p>
      </dgm:t>
    </dgm:pt>
    <dgm:pt modelId="{3C9920FE-DEE4-445D-A885-F8144DFBC568}">
      <dgm:prSet phldrT="[Text]" custT="1"/>
      <dgm:spPr/>
      <dgm:t>
        <a:bodyPr/>
        <a:lstStyle/>
        <a:p>
          <a:r>
            <a:rPr lang="en-US" sz="1400" b="1" dirty="0"/>
            <a:t>Partner verifies service hours on iServe</a:t>
          </a:r>
        </a:p>
      </dgm:t>
    </dgm:pt>
    <dgm:pt modelId="{B1EE23BC-DB5C-47C3-BC35-BED03E6E9B2D}" type="parTrans" cxnId="{97B169AB-6CAB-4377-B471-6E01CD219D07}">
      <dgm:prSet/>
      <dgm:spPr/>
      <dgm:t>
        <a:bodyPr/>
        <a:lstStyle/>
        <a:p>
          <a:endParaRPr lang="en-US" sz="4000" b="1"/>
        </a:p>
      </dgm:t>
    </dgm:pt>
    <dgm:pt modelId="{DCF3CBC7-8FBA-45FE-9B34-8458B02C27C6}" type="sibTrans" cxnId="{97B169AB-6CAB-4377-B471-6E01CD219D07}">
      <dgm:prSet/>
      <dgm:spPr/>
      <dgm:t>
        <a:bodyPr/>
        <a:lstStyle/>
        <a:p>
          <a:endParaRPr lang="en-US" sz="4000" b="1"/>
        </a:p>
      </dgm:t>
    </dgm:pt>
    <dgm:pt modelId="{A03B4BDC-FBF0-4D79-B3BF-9425D8C3ED6A}">
      <dgm:prSet phldrT="[Text]" custT="1"/>
      <dgm:spPr/>
      <dgm:t>
        <a:bodyPr/>
        <a:lstStyle/>
        <a:p>
          <a:r>
            <a:rPr lang="en-US" sz="1400" b="1" dirty="0"/>
            <a:t>Partner submits SL evaluation of student service to CSL (Nov/Dec, April/May)</a:t>
          </a:r>
        </a:p>
      </dgm:t>
    </dgm:pt>
    <dgm:pt modelId="{CF4E8D78-AA05-43BA-BDF3-734DCAA7A27B}" type="parTrans" cxnId="{57539661-B364-4E88-B241-64347CBEAED7}">
      <dgm:prSet/>
      <dgm:spPr/>
      <dgm:t>
        <a:bodyPr/>
        <a:lstStyle/>
        <a:p>
          <a:endParaRPr lang="en-US" sz="4000" b="1"/>
        </a:p>
      </dgm:t>
    </dgm:pt>
    <dgm:pt modelId="{6AF59C0C-0443-4AA1-8262-F6388E3630E6}" type="sibTrans" cxnId="{57539661-B364-4E88-B241-64347CBEAED7}">
      <dgm:prSet/>
      <dgm:spPr/>
      <dgm:t>
        <a:bodyPr/>
        <a:lstStyle/>
        <a:p>
          <a:endParaRPr lang="en-US" sz="4000" b="1"/>
        </a:p>
      </dgm:t>
    </dgm:pt>
    <dgm:pt modelId="{AC94779A-0F20-4C22-92C4-DC0804AB8A7D}">
      <dgm:prSet phldrT="[Text]" custT="1"/>
      <dgm:spPr/>
      <dgm:t>
        <a:bodyPr/>
        <a:lstStyle/>
        <a:p>
          <a:r>
            <a:rPr lang="en-US" sz="1200" b="1" dirty="0"/>
            <a:t>Student and Partner complete SL contract and student returns contract to CSL. This may happened independently or at a partner meeting on campus</a:t>
          </a:r>
        </a:p>
      </dgm:t>
    </dgm:pt>
    <dgm:pt modelId="{3A46E501-2E34-4B9E-AD89-40222B8813E4}" type="parTrans" cxnId="{537BC61D-5796-4291-835E-0D327F60CAF6}">
      <dgm:prSet/>
      <dgm:spPr/>
      <dgm:t>
        <a:bodyPr/>
        <a:lstStyle/>
        <a:p>
          <a:endParaRPr lang="en-US" sz="4000" b="1"/>
        </a:p>
      </dgm:t>
    </dgm:pt>
    <dgm:pt modelId="{F6E8A38B-E682-461B-A6CC-3E92F153DB29}" type="sibTrans" cxnId="{537BC61D-5796-4291-835E-0D327F60CAF6}">
      <dgm:prSet/>
      <dgm:spPr/>
      <dgm:t>
        <a:bodyPr/>
        <a:lstStyle/>
        <a:p>
          <a:endParaRPr lang="en-US" sz="4000" b="1"/>
        </a:p>
      </dgm:t>
    </dgm:pt>
    <dgm:pt modelId="{32693561-76A1-45A3-949E-AB7A8949F6F2}">
      <dgm:prSet phldrT="[Text]"/>
      <dgm:spPr/>
      <dgm:t>
        <a:bodyPr/>
        <a:lstStyle/>
        <a:p>
          <a:r>
            <a:rPr lang="en-US" b="1" dirty="0"/>
            <a:t>Partner may be invited to students’ final presentation</a:t>
          </a:r>
        </a:p>
      </dgm:t>
    </dgm:pt>
    <dgm:pt modelId="{D3495BBE-487E-467D-9365-3812478FE379}" type="parTrans" cxnId="{31EF6C98-6131-419B-9DE3-E3DD2DCF0181}">
      <dgm:prSet/>
      <dgm:spPr/>
      <dgm:t>
        <a:bodyPr/>
        <a:lstStyle/>
        <a:p>
          <a:endParaRPr lang="en-US"/>
        </a:p>
      </dgm:t>
    </dgm:pt>
    <dgm:pt modelId="{3B94D876-3590-4368-A364-D587878D0708}" type="sibTrans" cxnId="{31EF6C98-6131-419B-9DE3-E3DD2DCF0181}">
      <dgm:prSet/>
      <dgm:spPr/>
      <dgm:t>
        <a:bodyPr/>
        <a:lstStyle/>
        <a:p>
          <a:endParaRPr lang="en-US"/>
        </a:p>
      </dgm:t>
    </dgm:pt>
    <dgm:pt modelId="{3A994765-4C7D-46C5-9627-8D85C2E33C8E}" type="pres">
      <dgm:prSet presAssocID="{8755097E-0349-42FC-A415-75941EC757C4}" presName="Name0" presStyleCnt="0">
        <dgm:presLayoutVars>
          <dgm:dir/>
          <dgm:resizeHandles val="exact"/>
        </dgm:presLayoutVars>
      </dgm:prSet>
      <dgm:spPr/>
    </dgm:pt>
    <dgm:pt modelId="{DA96E113-7C14-4F33-B5E1-101DA3B47FAE}" type="pres">
      <dgm:prSet presAssocID="{8755097E-0349-42FC-A415-75941EC757C4}" presName="cycle" presStyleCnt="0"/>
      <dgm:spPr/>
    </dgm:pt>
    <dgm:pt modelId="{9DAF2822-017A-4946-86E6-BD8C1B75149F}" type="pres">
      <dgm:prSet presAssocID="{547FE631-E990-4B10-81A5-9363723EE11C}" presName="nodeFirstNode" presStyleLbl="node1" presStyleIdx="0" presStyleCnt="8" custScaleX="193100" custRadScaleRad="94245" custRadScaleInc="13237">
        <dgm:presLayoutVars>
          <dgm:bulletEnabled val="1"/>
        </dgm:presLayoutVars>
      </dgm:prSet>
      <dgm:spPr/>
    </dgm:pt>
    <dgm:pt modelId="{30462694-671D-472A-AB79-ACCEC189150F}" type="pres">
      <dgm:prSet presAssocID="{26836177-6C54-4217-A908-D1ED899A9F11}" presName="sibTransFirstNode" presStyleLbl="bgShp" presStyleIdx="0" presStyleCnt="1"/>
      <dgm:spPr/>
    </dgm:pt>
    <dgm:pt modelId="{A177B83F-E676-4774-A068-F62DBF3A6343}" type="pres">
      <dgm:prSet presAssocID="{801A1580-D435-493B-977F-CF2667F9B46A}" presName="nodeFollowingNodes" presStyleLbl="node1" presStyleIdx="1" presStyleCnt="8" custScaleX="148391" custRadScaleRad="149362" custRadScaleInc="42672">
        <dgm:presLayoutVars>
          <dgm:bulletEnabled val="1"/>
        </dgm:presLayoutVars>
      </dgm:prSet>
      <dgm:spPr/>
    </dgm:pt>
    <dgm:pt modelId="{12858DCB-5C9F-4492-B825-D7311B691B8F}" type="pres">
      <dgm:prSet presAssocID="{83AD5838-B9CC-4CEA-A605-6EA9AD13AE92}" presName="nodeFollowingNodes" presStyleLbl="node1" presStyleIdx="2" presStyleCnt="8" custScaleX="156309" custRadScaleRad="143196" custRadScaleInc="-8939">
        <dgm:presLayoutVars>
          <dgm:bulletEnabled val="1"/>
        </dgm:presLayoutVars>
      </dgm:prSet>
      <dgm:spPr/>
    </dgm:pt>
    <dgm:pt modelId="{6A87B184-356D-452C-AEE1-B966F17D2FEB}" type="pres">
      <dgm:prSet presAssocID="{AC94779A-0F20-4C22-92C4-DC0804AB8A7D}" presName="nodeFollowingNodes" presStyleLbl="node1" presStyleIdx="3" presStyleCnt="8" custScaleX="185277" custScaleY="115201" custRadScaleRad="124395" custRadScaleInc="-41108">
        <dgm:presLayoutVars>
          <dgm:bulletEnabled val="1"/>
        </dgm:presLayoutVars>
      </dgm:prSet>
      <dgm:spPr/>
    </dgm:pt>
    <dgm:pt modelId="{7CAC39F3-7A69-48D2-AE02-6E43DE826476}" type="pres">
      <dgm:prSet presAssocID="{F5653624-1346-4B79-A973-A3263024A651}" presName="nodeFollowingNodes" presStyleLbl="node1" presStyleIdx="4" presStyleCnt="8" custScaleX="148238" custRadScaleRad="98053" custRadScaleInc="3911">
        <dgm:presLayoutVars>
          <dgm:bulletEnabled val="1"/>
        </dgm:presLayoutVars>
      </dgm:prSet>
      <dgm:spPr/>
    </dgm:pt>
    <dgm:pt modelId="{3D82E1E4-2566-45B1-B218-D321539CC70D}" type="pres">
      <dgm:prSet presAssocID="{3C9920FE-DEE4-445D-A885-F8144DFBC568}" presName="nodeFollowingNodes" presStyleLbl="node1" presStyleIdx="5" presStyleCnt="8" custScaleX="124319" custRadScaleRad="115923" custRadScaleInc="43696">
        <dgm:presLayoutVars>
          <dgm:bulletEnabled val="1"/>
        </dgm:presLayoutVars>
      </dgm:prSet>
      <dgm:spPr/>
    </dgm:pt>
    <dgm:pt modelId="{4B377E94-ED32-45DF-AC51-C1D32F9BE3CF}" type="pres">
      <dgm:prSet presAssocID="{A03B4BDC-FBF0-4D79-B3BF-9425D8C3ED6A}" presName="nodeFollowingNodes" presStyleLbl="node1" presStyleIdx="6" presStyleCnt="8" custScaleX="197456" custRadScaleRad="139422" custRadScaleInc="-1212">
        <dgm:presLayoutVars>
          <dgm:bulletEnabled val="1"/>
        </dgm:presLayoutVars>
      </dgm:prSet>
      <dgm:spPr/>
    </dgm:pt>
    <dgm:pt modelId="{61DF231B-93AF-4CA3-891F-A7616034286E}" type="pres">
      <dgm:prSet presAssocID="{32693561-76A1-45A3-949E-AB7A8949F6F2}" presName="nodeFollowingNodes" presStyleLbl="node1" presStyleIdx="7" presStyleCnt="8" custScaleX="185070" custRadScaleRad="137914" custRadScaleInc="-52247">
        <dgm:presLayoutVars>
          <dgm:bulletEnabled val="1"/>
        </dgm:presLayoutVars>
      </dgm:prSet>
      <dgm:spPr/>
    </dgm:pt>
  </dgm:ptLst>
  <dgm:cxnLst>
    <dgm:cxn modelId="{B3FC2E01-E1F6-4E8B-9EF1-FF26E0B9C604}" srcId="{8755097E-0349-42FC-A415-75941EC757C4}" destId="{83AD5838-B9CC-4CEA-A605-6EA9AD13AE92}" srcOrd="2" destOrd="0" parTransId="{514ED457-4B11-4DD0-8AB8-00E14321CD2C}" sibTransId="{7F2CA8DB-DEA0-43B0-9D6F-AA89E07A8F98}"/>
    <dgm:cxn modelId="{537BC61D-5796-4291-835E-0D327F60CAF6}" srcId="{8755097E-0349-42FC-A415-75941EC757C4}" destId="{AC94779A-0F20-4C22-92C4-DC0804AB8A7D}" srcOrd="3" destOrd="0" parTransId="{3A46E501-2E34-4B9E-AD89-40222B8813E4}" sibTransId="{F6E8A38B-E682-461B-A6CC-3E92F153DB29}"/>
    <dgm:cxn modelId="{1671AF29-364E-4DEB-966F-BD97FE30DA51}" type="presOf" srcId="{3C9920FE-DEE4-445D-A885-F8144DFBC568}" destId="{3D82E1E4-2566-45B1-B218-D321539CC70D}" srcOrd="0" destOrd="0" presId="urn:microsoft.com/office/officeart/2005/8/layout/cycle3"/>
    <dgm:cxn modelId="{9849EF2D-F601-4869-BA3C-AE6F15775B4A}" srcId="{8755097E-0349-42FC-A415-75941EC757C4}" destId="{547FE631-E990-4B10-81A5-9363723EE11C}" srcOrd="0" destOrd="0" parTransId="{FDC194B0-7DC9-499C-983E-3E413E265915}" sibTransId="{26836177-6C54-4217-A908-D1ED899A9F11}"/>
    <dgm:cxn modelId="{0060B73A-7B08-4616-98D3-86DD0A45DD54}" type="presOf" srcId="{26836177-6C54-4217-A908-D1ED899A9F11}" destId="{30462694-671D-472A-AB79-ACCEC189150F}" srcOrd="0" destOrd="0" presId="urn:microsoft.com/office/officeart/2005/8/layout/cycle3"/>
    <dgm:cxn modelId="{57539661-B364-4E88-B241-64347CBEAED7}" srcId="{8755097E-0349-42FC-A415-75941EC757C4}" destId="{A03B4BDC-FBF0-4D79-B3BF-9425D8C3ED6A}" srcOrd="6" destOrd="0" parTransId="{CF4E8D78-AA05-43BA-BDF3-734DCAA7A27B}" sibTransId="{6AF59C0C-0443-4AA1-8262-F6388E3630E6}"/>
    <dgm:cxn modelId="{4462C953-00A3-4D7C-8DB1-002994D7AA04}" type="presOf" srcId="{A03B4BDC-FBF0-4D79-B3BF-9425D8C3ED6A}" destId="{4B377E94-ED32-45DF-AC51-C1D32F9BE3CF}" srcOrd="0" destOrd="0" presId="urn:microsoft.com/office/officeart/2005/8/layout/cycle3"/>
    <dgm:cxn modelId="{E2127475-E01F-4219-8F36-2826AA899E24}" type="presOf" srcId="{547FE631-E990-4B10-81A5-9363723EE11C}" destId="{9DAF2822-017A-4946-86E6-BD8C1B75149F}" srcOrd="0" destOrd="0" presId="urn:microsoft.com/office/officeart/2005/8/layout/cycle3"/>
    <dgm:cxn modelId="{31DB4F80-C0A8-41DC-BD98-773B9FF255B8}" type="presOf" srcId="{83AD5838-B9CC-4CEA-A605-6EA9AD13AE92}" destId="{12858DCB-5C9F-4492-B825-D7311B691B8F}" srcOrd="0" destOrd="0" presId="urn:microsoft.com/office/officeart/2005/8/layout/cycle3"/>
    <dgm:cxn modelId="{C99A4B8F-D725-4CE1-9C23-93EDC80AC5D6}" type="presOf" srcId="{AC94779A-0F20-4C22-92C4-DC0804AB8A7D}" destId="{6A87B184-356D-452C-AEE1-B966F17D2FEB}" srcOrd="0" destOrd="0" presId="urn:microsoft.com/office/officeart/2005/8/layout/cycle3"/>
    <dgm:cxn modelId="{31EF6C98-6131-419B-9DE3-E3DD2DCF0181}" srcId="{8755097E-0349-42FC-A415-75941EC757C4}" destId="{32693561-76A1-45A3-949E-AB7A8949F6F2}" srcOrd="7" destOrd="0" parTransId="{D3495BBE-487E-467D-9365-3812478FE379}" sibTransId="{3B94D876-3590-4368-A364-D587878D0708}"/>
    <dgm:cxn modelId="{CE0ED898-B267-4127-913C-1AE1483CCBF5}" srcId="{8755097E-0349-42FC-A415-75941EC757C4}" destId="{801A1580-D435-493B-977F-CF2667F9B46A}" srcOrd="1" destOrd="0" parTransId="{D7771AC4-D453-422F-A20D-75EC96AB6BD6}" sibTransId="{5AFC6C69-359A-41C7-A53E-5F3FC21B0F90}"/>
    <dgm:cxn modelId="{FCC78F9F-D073-4E65-8027-0F12AAD6EE3A}" type="presOf" srcId="{F5653624-1346-4B79-A973-A3263024A651}" destId="{7CAC39F3-7A69-48D2-AE02-6E43DE826476}" srcOrd="0" destOrd="0" presId="urn:microsoft.com/office/officeart/2005/8/layout/cycle3"/>
    <dgm:cxn modelId="{97B169AB-6CAB-4377-B471-6E01CD219D07}" srcId="{8755097E-0349-42FC-A415-75941EC757C4}" destId="{3C9920FE-DEE4-445D-A885-F8144DFBC568}" srcOrd="5" destOrd="0" parTransId="{B1EE23BC-DB5C-47C3-BC35-BED03E6E9B2D}" sibTransId="{DCF3CBC7-8FBA-45FE-9B34-8458B02C27C6}"/>
    <dgm:cxn modelId="{DDAEEFBC-53B2-4B87-96E6-492D95F6F440}" type="presOf" srcId="{32693561-76A1-45A3-949E-AB7A8949F6F2}" destId="{61DF231B-93AF-4CA3-891F-A7616034286E}" srcOrd="0" destOrd="0" presId="urn:microsoft.com/office/officeart/2005/8/layout/cycle3"/>
    <dgm:cxn modelId="{E17A17C2-919F-445E-A196-3B51C0479241}" type="presOf" srcId="{8755097E-0349-42FC-A415-75941EC757C4}" destId="{3A994765-4C7D-46C5-9627-8D85C2E33C8E}" srcOrd="0" destOrd="0" presId="urn:microsoft.com/office/officeart/2005/8/layout/cycle3"/>
    <dgm:cxn modelId="{A51B95C3-FECD-4D04-9428-17D8C46DA7BB}" type="presOf" srcId="{801A1580-D435-493B-977F-CF2667F9B46A}" destId="{A177B83F-E676-4774-A068-F62DBF3A6343}" srcOrd="0" destOrd="0" presId="urn:microsoft.com/office/officeart/2005/8/layout/cycle3"/>
    <dgm:cxn modelId="{E1FEAAF2-B897-46A1-A970-1908C48E6ED6}" srcId="{8755097E-0349-42FC-A415-75941EC757C4}" destId="{F5653624-1346-4B79-A973-A3263024A651}" srcOrd="4" destOrd="0" parTransId="{2C604C8C-C441-485A-AD19-56CA1CA5B258}" sibTransId="{A0A267CF-4C52-406C-B841-EFC0D15966C6}"/>
    <dgm:cxn modelId="{C0336BA1-D28D-435C-9AA4-0D9CCC9C9312}" type="presParOf" srcId="{3A994765-4C7D-46C5-9627-8D85C2E33C8E}" destId="{DA96E113-7C14-4F33-B5E1-101DA3B47FAE}" srcOrd="0" destOrd="0" presId="urn:microsoft.com/office/officeart/2005/8/layout/cycle3"/>
    <dgm:cxn modelId="{CB6C21CB-25B2-4E48-8913-6B7860151B97}" type="presParOf" srcId="{DA96E113-7C14-4F33-B5E1-101DA3B47FAE}" destId="{9DAF2822-017A-4946-86E6-BD8C1B75149F}" srcOrd="0" destOrd="0" presId="urn:microsoft.com/office/officeart/2005/8/layout/cycle3"/>
    <dgm:cxn modelId="{A4697182-B552-49EE-BEB0-48FF83453485}" type="presParOf" srcId="{DA96E113-7C14-4F33-B5E1-101DA3B47FAE}" destId="{30462694-671D-472A-AB79-ACCEC189150F}" srcOrd="1" destOrd="0" presId="urn:microsoft.com/office/officeart/2005/8/layout/cycle3"/>
    <dgm:cxn modelId="{53934B7C-8B92-4F3A-BE6F-720990409A3B}" type="presParOf" srcId="{DA96E113-7C14-4F33-B5E1-101DA3B47FAE}" destId="{A177B83F-E676-4774-A068-F62DBF3A6343}" srcOrd="2" destOrd="0" presId="urn:microsoft.com/office/officeart/2005/8/layout/cycle3"/>
    <dgm:cxn modelId="{DFC1A4F4-BAC1-46DA-A286-6D4C32838C74}" type="presParOf" srcId="{DA96E113-7C14-4F33-B5E1-101DA3B47FAE}" destId="{12858DCB-5C9F-4492-B825-D7311B691B8F}" srcOrd="3" destOrd="0" presId="urn:microsoft.com/office/officeart/2005/8/layout/cycle3"/>
    <dgm:cxn modelId="{8D58ED34-A7D4-4CBB-AE23-355C3DE6AAA3}" type="presParOf" srcId="{DA96E113-7C14-4F33-B5E1-101DA3B47FAE}" destId="{6A87B184-356D-452C-AEE1-B966F17D2FEB}" srcOrd="4" destOrd="0" presId="urn:microsoft.com/office/officeart/2005/8/layout/cycle3"/>
    <dgm:cxn modelId="{3F5145A5-196A-498D-9A2E-EB5FD1EA529D}" type="presParOf" srcId="{DA96E113-7C14-4F33-B5E1-101DA3B47FAE}" destId="{7CAC39F3-7A69-48D2-AE02-6E43DE826476}" srcOrd="5" destOrd="0" presId="urn:microsoft.com/office/officeart/2005/8/layout/cycle3"/>
    <dgm:cxn modelId="{7ABB1675-1212-4740-BE81-E02CF0C0B4EA}" type="presParOf" srcId="{DA96E113-7C14-4F33-B5E1-101DA3B47FAE}" destId="{3D82E1E4-2566-45B1-B218-D321539CC70D}" srcOrd="6" destOrd="0" presId="urn:microsoft.com/office/officeart/2005/8/layout/cycle3"/>
    <dgm:cxn modelId="{E880F553-E6A3-4342-9C99-86242BB439D1}" type="presParOf" srcId="{DA96E113-7C14-4F33-B5E1-101DA3B47FAE}" destId="{4B377E94-ED32-45DF-AC51-C1D32F9BE3CF}" srcOrd="7" destOrd="0" presId="urn:microsoft.com/office/officeart/2005/8/layout/cycle3"/>
    <dgm:cxn modelId="{6255D24D-DA90-42CC-B179-1D124CB22458}" type="presParOf" srcId="{DA96E113-7C14-4F33-B5E1-101DA3B47FAE}" destId="{61DF231B-93AF-4CA3-891F-A7616034286E}"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867F6-1E81-4148-9564-EB426D699228}">
      <dsp:nvSpPr>
        <dsp:cNvPr id="0" name=""/>
        <dsp:cNvSpPr/>
      </dsp:nvSpPr>
      <dsp:spPr>
        <a:xfrm>
          <a:off x="0" y="0"/>
          <a:ext cx="5509548" cy="55208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effectLst/>
            </a:rPr>
            <a:t>Organizations:</a:t>
          </a:r>
        </a:p>
      </dsp:txBody>
      <dsp:txXfrm>
        <a:off x="26951" y="26951"/>
        <a:ext cx="5455646" cy="498186"/>
      </dsp:txXfrm>
    </dsp:sp>
    <dsp:sp modelId="{40F1E690-FF45-4427-9F07-ADD2FACB4869}">
      <dsp:nvSpPr>
        <dsp:cNvPr id="0" name=""/>
        <dsp:cNvSpPr/>
      </dsp:nvSpPr>
      <dsp:spPr>
        <a:xfrm>
          <a:off x="0" y="427179"/>
          <a:ext cx="5562600" cy="225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b="0" i="0" kern="1200" dirty="0">
            <a:solidFill>
              <a:schemeClr val="tx2"/>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20000"/>
            </a:spcAft>
            <a:buChar char="•"/>
          </a:pPr>
          <a:r>
            <a:rPr lang="en-US" sz="2000" b="0" i="0" kern="1200" dirty="0">
              <a:solidFill>
                <a:schemeClr val="tx2"/>
              </a:solidFill>
              <a:effectLst>
                <a:outerShdw blurRad="38100" dist="38100" dir="2700000" algn="tl">
                  <a:srgbClr val="000000">
                    <a:alpha val="43137"/>
                  </a:srgbClr>
                </a:outerShdw>
              </a:effectLst>
            </a:rPr>
            <a:t>Non-profit</a:t>
          </a:r>
        </a:p>
        <a:p>
          <a:pPr marL="228600" lvl="1" indent="-228600" algn="l" defTabSz="889000">
            <a:lnSpc>
              <a:spcPct val="90000"/>
            </a:lnSpc>
            <a:spcBef>
              <a:spcPct val="0"/>
            </a:spcBef>
            <a:spcAft>
              <a:spcPct val="20000"/>
            </a:spcAft>
            <a:buChar char="•"/>
          </a:pPr>
          <a:r>
            <a:rPr lang="en-US" sz="2000" b="0" i="0" kern="1200" dirty="0">
              <a:solidFill>
                <a:schemeClr val="tx2"/>
              </a:solidFill>
              <a:effectLst>
                <a:outerShdw blurRad="38100" dist="38100" dir="2700000" algn="tl">
                  <a:srgbClr val="000000">
                    <a:alpha val="43137"/>
                  </a:srgbClr>
                </a:outerShdw>
              </a:effectLst>
            </a:rPr>
            <a:t>Governmental</a:t>
          </a:r>
        </a:p>
        <a:p>
          <a:pPr marL="228600" lvl="1" indent="-228600" algn="l" defTabSz="889000">
            <a:lnSpc>
              <a:spcPct val="90000"/>
            </a:lnSpc>
            <a:spcBef>
              <a:spcPct val="0"/>
            </a:spcBef>
            <a:spcAft>
              <a:spcPct val="20000"/>
            </a:spcAft>
            <a:buChar char="•"/>
          </a:pPr>
          <a:r>
            <a:rPr lang="en-US" sz="2000" b="0" i="0" kern="1200" dirty="0">
              <a:solidFill>
                <a:schemeClr val="tx2"/>
              </a:solidFill>
              <a:effectLst>
                <a:outerShdw blurRad="38100" dist="38100" dir="2700000" algn="tl">
                  <a:srgbClr val="000000">
                    <a:alpha val="43137"/>
                  </a:srgbClr>
                </a:outerShdw>
              </a:effectLst>
            </a:rPr>
            <a:t>Faith based doing community work</a:t>
          </a:r>
        </a:p>
        <a:p>
          <a:pPr marL="228600" lvl="1" indent="-228600" algn="l" defTabSz="889000">
            <a:lnSpc>
              <a:spcPct val="90000"/>
            </a:lnSpc>
            <a:spcBef>
              <a:spcPct val="0"/>
            </a:spcBef>
            <a:spcAft>
              <a:spcPct val="20000"/>
            </a:spcAft>
            <a:buChar char="•"/>
          </a:pPr>
          <a:r>
            <a:rPr lang="en-US" sz="2000" b="0" i="0" kern="1200" dirty="0">
              <a:solidFill>
                <a:schemeClr val="tx2"/>
              </a:solidFill>
              <a:effectLst>
                <a:outerShdw blurRad="38100" dist="38100" dir="2700000" algn="tl">
                  <a:srgbClr val="000000">
                    <a:alpha val="43137"/>
                  </a:srgbClr>
                </a:outerShdw>
              </a:effectLst>
            </a:rPr>
            <a:t>Community based grassroots</a:t>
          </a:r>
        </a:p>
        <a:p>
          <a:pPr marL="228600" lvl="1" indent="-228600" algn="l" defTabSz="889000">
            <a:lnSpc>
              <a:spcPct val="90000"/>
            </a:lnSpc>
            <a:spcBef>
              <a:spcPct val="0"/>
            </a:spcBef>
            <a:spcAft>
              <a:spcPct val="20000"/>
            </a:spcAft>
            <a:buChar char="•"/>
          </a:pPr>
          <a:r>
            <a:rPr lang="en-US" sz="2000" b="0" i="0" kern="1200" dirty="0">
              <a:solidFill>
                <a:schemeClr val="tx2"/>
              </a:solidFill>
              <a:effectLst>
                <a:outerShdw blurRad="38100" dist="38100" dir="2700000" algn="tl">
                  <a:srgbClr val="000000">
                    <a:alpha val="43137"/>
                  </a:srgbClr>
                </a:outerShdw>
              </a:effectLst>
            </a:rPr>
            <a:t>Campus organizations</a:t>
          </a:r>
        </a:p>
        <a:p>
          <a:pPr marL="171450" lvl="1" indent="-171450" algn="l" defTabSz="800100">
            <a:lnSpc>
              <a:spcPct val="90000"/>
            </a:lnSpc>
            <a:spcBef>
              <a:spcPct val="0"/>
            </a:spcBef>
            <a:spcAft>
              <a:spcPct val="20000"/>
            </a:spcAft>
            <a:buChar char="•"/>
          </a:pPr>
          <a:endParaRPr lang="en-US" sz="1800" b="0" i="0" kern="1200" dirty="0">
            <a:solidFill>
              <a:schemeClr val="tx2"/>
            </a:solidFill>
            <a:effectLst>
              <a:outerShdw blurRad="38100" dist="38100" dir="2700000" algn="tl">
                <a:srgbClr val="000000">
                  <a:alpha val="43137"/>
                </a:srgbClr>
              </a:outerShdw>
            </a:effectLst>
          </a:endParaRPr>
        </a:p>
      </dsp:txBody>
      <dsp:txXfrm>
        <a:off x="0" y="427179"/>
        <a:ext cx="5562600" cy="2258499"/>
      </dsp:txXfrm>
    </dsp:sp>
    <dsp:sp modelId="{C810996F-FAF2-48CE-92C6-76DC18FE5D2E}">
      <dsp:nvSpPr>
        <dsp:cNvPr id="0" name=""/>
        <dsp:cNvSpPr/>
      </dsp:nvSpPr>
      <dsp:spPr>
        <a:xfrm>
          <a:off x="0" y="2747550"/>
          <a:ext cx="5562600" cy="55988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effectLst/>
            </a:rPr>
            <a:t>In-Kind Contributions/Fundraising:</a:t>
          </a:r>
        </a:p>
      </dsp:txBody>
      <dsp:txXfrm>
        <a:off x="27331" y="2774881"/>
        <a:ext cx="5507938" cy="505225"/>
      </dsp:txXfrm>
    </dsp:sp>
    <dsp:sp modelId="{FE74D9B9-A468-4144-8496-9F6F6075C9D8}">
      <dsp:nvSpPr>
        <dsp:cNvPr id="0" name=""/>
        <dsp:cNvSpPr/>
      </dsp:nvSpPr>
      <dsp:spPr>
        <a:xfrm>
          <a:off x="0" y="3406822"/>
          <a:ext cx="5562600" cy="237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solidFill>
                <a:schemeClr val="tx2"/>
              </a:solidFill>
              <a:effectLst>
                <a:outerShdw blurRad="38100" dist="38100" dir="2700000" algn="tl">
                  <a:srgbClr val="000000">
                    <a:alpha val="43137"/>
                  </a:srgbClr>
                </a:outerShdw>
              </a:effectLst>
            </a:rPr>
            <a:t>Students may assist in fundraising activities</a:t>
          </a:r>
        </a:p>
        <a:p>
          <a:pPr marL="228600" lvl="1" indent="-228600" algn="l" defTabSz="889000">
            <a:lnSpc>
              <a:spcPct val="90000"/>
            </a:lnSpc>
            <a:spcBef>
              <a:spcPct val="0"/>
            </a:spcBef>
            <a:spcAft>
              <a:spcPct val="20000"/>
            </a:spcAft>
            <a:buChar char="•"/>
          </a:pPr>
          <a:r>
            <a:rPr lang="en-US" sz="2000" b="0" kern="1200" dirty="0">
              <a:solidFill>
                <a:schemeClr val="tx2"/>
              </a:solidFill>
              <a:effectLst>
                <a:outerShdw blurRad="38100" dist="38100" dir="2700000" algn="tl">
                  <a:srgbClr val="000000">
                    <a:alpha val="43137"/>
                  </a:srgbClr>
                </a:outerShdw>
              </a:effectLst>
            </a:rPr>
            <a:t>Monetary or in-kind contributions do not substitute for service</a:t>
          </a:r>
          <a:endParaRPr lang="en-US" sz="2000" b="0" kern="1200" dirty="0">
            <a:solidFill>
              <a:srgbClr val="F7CA09"/>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20000"/>
            </a:spcAft>
            <a:buChar char="•"/>
          </a:pPr>
          <a:r>
            <a:rPr lang="en-US" sz="2000" b="0" kern="1200" dirty="0">
              <a:solidFill>
                <a:schemeClr val="tx2"/>
              </a:solidFill>
              <a:effectLst>
                <a:outerShdw blurRad="38100" dist="38100" dir="2700000" algn="tl">
                  <a:srgbClr val="000000">
                    <a:alpha val="43137"/>
                  </a:srgbClr>
                </a:outerShdw>
              </a:effectLst>
            </a:rPr>
            <a:t>Attending fundraising events such as festivals, cook-offs are not typically considered direct service</a:t>
          </a:r>
          <a:r>
            <a:rPr lang="en-US" sz="2000" b="0" kern="1200" dirty="0">
              <a:solidFill>
                <a:srgbClr val="F7CA09"/>
              </a:solidFill>
              <a:effectLst>
                <a:outerShdw blurRad="38100" dist="38100" dir="2700000" algn="tl">
                  <a:srgbClr val="000000">
                    <a:alpha val="43137"/>
                  </a:srgbClr>
                </a:outerShdw>
              </a:effectLst>
            </a:rPr>
            <a:t>.</a:t>
          </a:r>
        </a:p>
        <a:p>
          <a:pPr marL="171450" lvl="1" indent="-171450" algn="l" defTabSz="800100">
            <a:lnSpc>
              <a:spcPct val="90000"/>
            </a:lnSpc>
            <a:spcBef>
              <a:spcPct val="0"/>
            </a:spcBef>
            <a:spcAft>
              <a:spcPct val="20000"/>
            </a:spcAft>
            <a:buChar char="•"/>
          </a:pPr>
          <a:endParaRPr lang="en-US" sz="1800" b="0" kern="1200" dirty="0">
            <a:solidFill>
              <a:schemeClr val="tx2"/>
            </a:solidFill>
            <a:effectLst>
              <a:outerShdw blurRad="38100" dist="38100" dir="2700000" algn="tl">
                <a:srgbClr val="000000">
                  <a:alpha val="43137"/>
                </a:srgbClr>
              </a:outerShdw>
            </a:effectLst>
          </a:endParaRPr>
        </a:p>
      </dsp:txBody>
      <dsp:txXfrm>
        <a:off x="0" y="3406822"/>
        <a:ext cx="5562600" cy="237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867F6-1E81-4148-9564-EB426D699228}">
      <dsp:nvSpPr>
        <dsp:cNvPr id="0" name=""/>
        <dsp:cNvSpPr/>
      </dsp:nvSpPr>
      <dsp:spPr>
        <a:xfrm>
          <a:off x="0" y="0"/>
          <a:ext cx="5562600" cy="3695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effectLst/>
            </a:rPr>
            <a:t>Partner Requirements:</a:t>
          </a:r>
        </a:p>
      </dsp:txBody>
      <dsp:txXfrm>
        <a:off x="18039" y="18039"/>
        <a:ext cx="5526522" cy="333457"/>
      </dsp:txXfrm>
    </dsp:sp>
    <dsp:sp modelId="{40F1E690-FF45-4427-9F07-ADD2FACB4869}">
      <dsp:nvSpPr>
        <dsp:cNvPr id="0" name=""/>
        <dsp:cNvSpPr/>
      </dsp:nvSpPr>
      <dsp:spPr>
        <a:xfrm>
          <a:off x="0" y="463058"/>
          <a:ext cx="5562600"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solidFill>
                <a:schemeClr val="tx2"/>
              </a:solidFill>
              <a:effectLst>
                <a:outerShdw blurRad="38100" dist="38100" dir="2700000" algn="tl">
                  <a:srgbClr val="000000">
                    <a:alpha val="43137"/>
                  </a:srgbClr>
                </a:outerShdw>
              </a:effectLst>
            </a:rPr>
            <a:t>Keep updated MOU on file with the CSL</a:t>
          </a:r>
        </a:p>
        <a:p>
          <a:pPr marL="171450" lvl="1" indent="-171450" algn="l" defTabSz="800100">
            <a:lnSpc>
              <a:spcPct val="90000"/>
            </a:lnSpc>
            <a:spcBef>
              <a:spcPct val="0"/>
            </a:spcBef>
            <a:spcAft>
              <a:spcPct val="20000"/>
            </a:spcAft>
            <a:buChar char="•"/>
          </a:pPr>
          <a:r>
            <a:rPr lang="en-US" sz="1800" b="1" i="0" kern="1200" dirty="0">
              <a:solidFill>
                <a:schemeClr val="tx2"/>
              </a:solidFill>
              <a:effectLst>
                <a:outerShdw blurRad="38100" dist="38100" dir="2700000" algn="tl">
                  <a:srgbClr val="000000">
                    <a:alpha val="43137"/>
                  </a:srgbClr>
                </a:outerShdw>
              </a:effectLst>
            </a:rPr>
            <a:t>Update contact information</a:t>
          </a:r>
        </a:p>
        <a:p>
          <a:pPr marL="171450" lvl="1" indent="-171450" algn="l" defTabSz="800100">
            <a:lnSpc>
              <a:spcPct val="90000"/>
            </a:lnSpc>
            <a:spcBef>
              <a:spcPct val="0"/>
            </a:spcBef>
            <a:spcAft>
              <a:spcPct val="20000"/>
            </a:spcAft>
            <a:buChar char="•"/>
          </a:pPr>
          <a:r>
            <a:rPr lang="en-US" sz="1800" b="0" i="0" kern="1200" dirty="0">
              <a:solidFill>
                <a:schemeClr val="tx2"/>
              </a:solidFill>
              <a:effectLst>
                <a:outerShdw blurRad="38100" dist="38100" dir="2700000" algn="tl">
                  <a:srgbClr val="000000">
                    <a:alpha val="43137"/>
                  </a:srgbClr>
                </a:outerShdw>
              </a:effectLst>
            </a:rPr>
            <a:t>Maintain process for recruiting, managing, and supervising volunteers including iServe</a:t>
          </a:r>
        </a:p>
        <a:p>
          <a:pPr marL="171450" lvl="1" indent="-171450" algn="l" defTabSz="800100">
            <a:lnSpc>
              <a:spcPct val="90000"/>
            </a:lnSpc>
            <a:spcBef>
              <a:spcPct val="0"/>
            </a:spcBef>
            <a:spcAft>
              <a:spcPct val="20000"/>
            </a:spcAft>
            <a:buChar char="•"/>
          </a:pPr>
          <a:r>
            <a:rPr lang="en-US" sz="1800" b="0" i="0" kern="1200" dirty="0">
              <a:solidFill>
                <a:schemeClr val="tx2"/>
              </a:solidFill>
              <a:effectLst>
                <a:outerShdw blurRad="38100" dist="38100" dir="2700000" algn="tl">
                  <a:srgbClr val="000000">
                    <a:alpha val="43137"/>
                  </a:srgbClr>
                </a:outerShdw>
              </a:effectLst>
            </a:rPr>
            <a:t>Reciprocity as co-educators</a:t>
          </a:r>
        </a:p>
        <a:p>
          <a:pPr marL="171450" lvl="1" indent="-171450" algn="l" defTabSz="800100">
            <a:lnSpc>
              <a:spcPct val="90000"/>
            </a:lnSpc>
            <a:spcBef>
              <a:spcPct val="0"/>
            </a:spcBef>
            <a:spcAft>
              <a:spcPct val="20000"/>
            </a:spcAft>
            <a:buChar char="•"/>
          </a:pPr>
          <a:r>
            <a:rPr lang="en-US" sz="1800" b="0" i="0" kern="1200" dirty="0">
              <a:solidFill>
                <a:schemeClr val="tx2"/>
              </a:solidFill>
              <a:effectLst>
                <a:outerShdw blurRad="38100" dist="38100" dir="2700000" algn="tl">
                  <a:srgbClr val="000000">
                    <a:alpha val="43137"/>
                  </a:srgbClr>
                </a:outerShdw>
              </a:effectLst>
            </a:rPr>
            <a:t>Active engagement with WVU Students and the CSL</a:t>
          </a:r>
        </a:p>
        <a:p>
          <a:pPr marL="171450" lvl="1" indent="-171450" algn="l" defTabSz="800100">
            <a:lnSpc>
              <a:spcPct val="90000"/>
            </a:lnSpc>
            <a:spcBef>
              <a:spcPct val="0"/>
            </a:spcBef>
            <a:spcAft>
              <a:spcPct val="20000"/>
            </a:spcAft>
            <a:buChar char="•"/>
          </a:pPr>
          <a:endParaRPr lang="en-US" sz="1800" b="0" i="0" kern="1200" dirty="0">
            <a:solidFill>
              <a:schemeClr val="tx2"/>
            </a:solidFill>
            <a:effectLst>
              <a:outerShdw blurRad="38100" dist="38100" dir="2700000" algn="tl">
                <a:srgbClr val="000000">
                  <a:alpha val="43137"/>
                </a:srgbClr>
              </a:outerShdw>
            </a:effectLst>
          </a:endParaRPr>
        </a:p>
      </dsp:txBody>
      <dsp:txXfrm>
        <a:off x="0" y="463058"/>
        <a:ext cx="5562600" cy="2384640"/>
      </dsp:txXfrm>
    </dsp:sp>
    <dsp:sp modelId="{C810996F-FAF2-48CE-92C6-76DC18FE5D2E}">
      <dsp:nvSpPr>
        <dsp:cNvPr id="0" name=""/>
        <dsp:cNvSpPr/>
      </dsp:nvSpPr>
      <dsp:spPr>
        <a:xfrm>
          <a:off x="0" y="2739924"/>
          <a:ext cx="5562600" cy="33668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effectLst/>
            </a:rPr>
            <a:t>Partners Receive:</a:t>
          </a:r>
        </a:p>
      </dsp:txBody>
      <dsp:txXfrm>
        <a:off x="16436" y="2756360"/>
        <a:ext cx="5529728" cy="303812"/>
      </dsp:txXfrm>
    </dsp:sp>
    <dsp:sp modelId="{FE74D9B9-A468-4144-8496-9F6F6075C9D8}">
      <dsp:nvSpPr>
        <dsp:cNvPr id="0" name=""/>
        <dsp:cNvSpPr/>
      </dsp:nvSpPr>
      <dsp:spPr>
        <a:xfrm>
          <a:off x="0" y="3110047"/>
          <a:ext cx="55626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Organizational iServe Account</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Access to partner benefits through our </a:t>
          </a:r>
          <a:r>
            <a:rPr lang="en-US" sz="1800" b="0" kern="1200" dirty="0">
              <a:solidFill>
                <a:srgbClr val="F7CA09"/>
              </a:solidFill>
              <a:effectLst>
                <a:outerShdw blurRad="38100" dist="38100" dir="2700000" algn="tl">
                  <a:srgbClr val="000000">
                    <a:alpha val="43137"/>
                  </a:srgbClr>
                </a:outerShdw>
              </a:effectLst>
              <a:hlinkClick xmlns:r="http://schemas.openxmlformats.org/officeDocument/2006/relationships" r:id="rId1"/>
            </a:rPr>
            <a:t>Partner Resource page</a:t>
          </a:r>
          <a:r>
            <a:rPr lang="en-US" sz="1800" b="0" kern="1200" dirty="0">
              <a:solidFill>
                <a:srgbClr val="F7CA09"/>
              </a:solidFill>
              <a:effectLst>
                <a:outerShdw blurRad="38100" dist="38100" dir="2700000" algn="tl">
                  <a:srgbClr val="000000">
                    <a:alpha val="43137"/>
                  </a:srgbClr>
                </a:outerShdw>
              </a:effectLst>
            </a:rPr>
            <a:t>. </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Opportunity for Service-Learning placements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First chance for special days of service &amp; Night Serve</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Networking and Training events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Promotion of your events and opportunities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Consultation and connections to campus that support your mission and goals</a:t>
          </a:r>
        </a:p>
        <a:p>
          <a:pPr marL="171450" lvl="1" indent="-171450" algn="l" defTabSz="800100">
            <a:lnSpc>
              <a:spcPct val="90000"/>
            </a:lnSpc>
            <a:spcBef>
              <a:spcPct val="0"/>
            </a:spcBef>
            <a:spcAft>
              <a:spcPct val="20000"/>
            </a:spcAft>
            <a:buChar char="•"/>
          </a:pPr>
          <a:endParaRPr lang="en-US" sz="1800" b="0" kern="1200" dirty="0">
            <a:solidFill>
              <a:schemeClr val="tx2"/>
            </a:solidFill>
            <a:effectLst>
              <a:outerShdw blurRad="38100" dist="38100" dir="2700000" algn="tl">
                <a:srgbClr val="000000">
                  <a:alpha val="43137"/>
                </a:srgbClr>
              </a:outerShdw>
            </a:effectLst>
          </a:endParaRPr>
        </a:p>
      </dsp:txBody>
      <dsp:txXfrm>
        <a:off x="0" y="3110047"/>
        <a:ext cx="5562600" cy="3245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867F6-1E81-4148-9564-EB426D699228}">
      <dsp:nvSpPr>
        <dsp:cNvPr id="0" name=""/>
        <dsp:cNvSpPr/>
      </dsp:nvSpPr>
      <dsp:spPr>
        <a:xfrm>
          <a:off x="0" y="0"/>
          <a:ext cx="5562600" cy="73907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dirty="0">
              <a:effectLst/>
            </a:rPr>
            <a:t>Other Resources</a:t>
          </a:r>
          <a:r>
            <a:rPr lang="en-US" sz="1800" b="1" i="0" kern="1200" dirty="0">
              <a:effectLst/>
            </a:rPr>
            <a:t>:</a:t>
          </a:r>
        </a:p>
      </dsp:txBody>
      <dsp:txXfrm>
        <a:off x="36078" y="36078"/>
        <a:ext cx="5490444" cy="666915"/>
      </dsp:txXfrm>
    </dsp:sp>
    <dsp:sp modelId="{0F11B9AD-187E-45A3-AD4A-9CA4137C0D61}">
      <dsp:nvSpPr>
        <dsp:cNvPr id="0" name=""/>
        <dsp:cNvSpPr/>
      </dsp:nvSpPr>
      <dsp:spPr>
        <a:xfrm>
          <a:off x="0" y="3782025"/>
          <a:ext cx="5562600" cy="66398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rPr>
            <a:t>Portal</a:t>
          </a:r>
          <a:r>
            <a:rPr lang="en-US" sz="1800" b="1" kern="1200" dirty="0">
              <a:effectLst/>
            </a:rPr>
            <a:t>:</a:t>
          </a:r>
        </a:p>
      </dsp:txBody>
      <dsp:txXfrm>
        <a:off x="32413" y="3814438"/>
        <a:ext cx="5497774" cy="599161"/>
      </dsp:txXfrm>
    </dsp:sp>
    <dsp:sp modelId="{866D498A-2E72-4EDA-A4C0-ACCD9C1701C9}">
      <dsp:nvSpPr>
        <dsp:cNvPr id="0" name=""/>
        <dsp:cNvSpPr/>
      </dsp:nvSpPr>
      <dsp:spPr>
        <a:xfrm>
          <a:off x="0" y="1095090"/>
          <a:ext cx="5562600" cy="26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Federal Work-Study Community Placements Access to Mountainlair Meeting Rooms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Printing of student produced materials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The Foundation Center – Funding Information Network </a:t>
          </a:r>
          <a:r>
            <a:rPr lang="en-US" sz="1800" b="0" kern="1200" dirty="0">
              <a:solidFill>
                <a:schemeClr val="accent2"/>
              </a:solidFill>
              <a:effectLst>
                <a:outerShdw blurRad="38100" dist="38100" dir="2700000" algn="tl">
                  <a:srgbClr val="000000">
                    <a:alpha val="43137"/>
                  </a:srgbClr>
                </a:outerShdw>
              </a:effectLst>
              <a:hlinkClick xmlns:r="http://schemas.openxmlformats.org/officeDocument/2006/relationships" r:id="rId1"/>
            </a:rPr>
            <a:t>http://libguides.wvu.edu/grants</a:t>
          </a:r>
          <a:endParaRPr lang="en-US" sz="1800" b="0" kern="1200" dirty="0">
            <a:solidFill>
              <a:schemeClr val="accent2"/>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Mountaineer Trak – To post job announcements &amp; internships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CSL Partners Facebook Group</a:t>
          </a:r>
        </a:p>
      </dsp:txBody>
      <dsp:txXfrm>
        <a:off x="0" y="1095090"/>
        <a:ext cx="5562600" cy="2637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62694-671D-472A-AB79-ACCEC189150F}">
      <dsp:nvSpPr>
        <dsp:cNvPr id="0" name=""/>
        <dsp:cNvSpPr/>
      </dsp:nvSpPr>
      <dsp:spPr>
        <a:xfrm>
          <a:off x="2585458" y="-303106"/>
          <a:ext cx="5484479" cy="5484479"/>
        </a:xfrm>
        <a:prstGeom prst="circularArrow">
          <a:avLst>
            <a:gd name="adj1" fmla="val 5544"/>
            <a:gd name="adj2" fmla="val 330680"/>
            <a:gd name="adj3" fmla="val 13337189"/>
            <a:gd name="adj4" fmla="val 17659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F2822-017A-4946-86E6-BD8C1B75149F}">
      <dsp:nvSpPr>
        <dsp:cNvPr id="0" name=""/>
        <dsp:cNvSpPr/>
      </dsp:nvSpPr>
      <dsp:spPr>
        <a:xfrm>
          <a:off x="3809355" y="145731"/>
          <a:ext cx="3036684"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CSL notifies partners of available courses for service-learning projects (July/Aug, Dec/Jan)</a:t>
          </a:r>
        </a:p>
      </dsp:txBody>
      <dsp:txXfrm>
        <a:off x="3847739" y="184115"/>
        <a:ext cx="2959916" cy="709530"/>
      </dsp:txXfrm>
    </dsp:sp>
    <dsp:sp modelId="{A177B83F-E676-4774-A068-F62DBF3A6343}">
      <dsp:nvSpPr>
        <dsp:cNvPr id="0" name=""/>
        <dsp:cNvSpPr/>
      </dsp:nvSpPr>
      <dsp:spPr>
        <a:xfrm>
          <a:off x="7043842" y="704237"/>
          <a:ext cx="2333592"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Partners post potential projects to </a:t>
          </a:r>
          <a:r>
            <a:rPr lang="en-US" sz="1400" b="1" kern="1200" dirty="0" err="1"/>
            <a:t>iServe</a:t>
          </a:r>
          <a:endParaRPr lang="en-US" sz="1400" b="1" kern="1200" dirty="0"/>
        </a:p>
      </dsp:txBody>
      <dsp:txXfrm>
        <a:off x="7082226" y="742621"/>
        <a:ext cx="2256824" cy="709530"/>
      </dsp:txXfrm>
    </dsp:sp>
    <dsp:sp modelId="{12858DCB-5C9F-4492-B825-D7311B691B8F}">
      <dsp:nvSpPr>
        <dsp:cNvPr id="0" name=""/>
        <dsp:cNvSpPr/>
      </dsp:nvSpPr>
      <dsp:spPr>
        <a:xfrm>
          <a:off x="7237783" y="2131659"/>
          <a:ext cx="2458110"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Students view and sign up for service-learning projects at the start of semester</a:t>
          </a:r>
        </a:p>
      </dsp:txBody>
      <dsp:txXfrm>
        <a:off x="7276167" y="2170043"/>
        <a:ext cx="2381342" cy="709530"/>
      </dsp:txXfrm>
    </dsp:sp>
    <dsp:sp modelId="{6A87B184-356D-452C-AEE1-B966F17D2FEB}">
      <dsp:nvSpPr>
        <dsp:cNvPr id="0" name=""/>
        <dsp:cNvSpPr/>
      </dsp:nvSpPr>
      <dsp:spPr>
        <a:xfrm>
          <a:off x="6222869" y="3671517"/>
          <a:ext cx="2913660" cy="9058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Student and Partner complete SL contract and student returns contract to CSL. This may happened independently or at a partner meeting on campus</a:t>
          </a:r>
        </a:p>
      </dsp:txBody>
      <dsp:txXfrm>
        <a:off x="6267088" y="3715736"/>
        <a:ext cx="2825222" cy="817385"/>
      </dsp:txXfrm>
    </dsp:sp>
    <dsp:sp modelId="{7CAC39F3-7A69-48D2-AE02-6E43DE826476}">
      <dsp:nvSpPr>
        <dsp:cNvPr id="0" name=""/>
        <dsp:cNvSpPr/>
      </dsp:nvSpPr>
      <dsp:spPr>
        <a:xfrm>
          <a:off x="3896093" y="4632931"/>
          <a:ext cx="2331186"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Student completes service &amp; logs hours on iServe</a:t>
          </a:r>
        </a:p>
      </dsp:txBody>
      <dsp:txXfrm>
        <a:off x="3934477" y="4671315"/>
        <a:ext cx="2254418" cy="709530"/>
      </dsp:txXfrm>
    </dsp:sp>
    <dsp:sp modelId="{3D82E1E4-2566-45B1-B218-D321539CC70D}">
      <dsp:nvSpPr>
        <dsp:cNvPr id="0" name=""/>
        <dsp:cNvSpPr/>
      </dsp:nvSpPr>
      <dsp:spPr>
        <a:xfrm>
          <a:off x="1742380" y="3593326"/>
          <a:ext cx="1955036"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Partner verifies service hours on iServe</a:t>
          </a:r>
        </a:p>
      </dsp:txBody>
      <dsp:txXfrm>
        <a:off x="1780764" y="3631710"/>
        <a:ext cx="1878268" cy="709530"/>
      </dsp:txXfrm>
    </dsp:sp>
    <dsp:sp modelId="{4B377E94-ED32-45DF-AC51-C1D32F9BE3CF}">
      <dsp:nvSpPr>
        <dsp:cNvPr id="0" name=""/>
        <dsp:cNvSpPr/>
      </dsp:nvSpPr>
      <dsp:spPr>
        <a:xfrm>
          <a:off x="311019" y="2368116"/>
          <a:ext cx="3105187"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Partner submits SL evaluation of student service to CSL (Nov/Dec, April/May)</a:t>
          </a:r>
        </a:p>
      </dsp:txBody>
      <dsp:txXfrm>
        <a:off x="349403" y="2406500"/>
        <a:ext cx="3028419" cy="709530"/>
      </dsp:txXfrm>
    </dsp:sp>
    <dsp:sp modelId="{61DF231B-93AF-4CA3-891F-A7616034286E}">
      <dsp:nvSpPr>
        <dsp:cNvPr id="0" name=""/>
        <dsp:cNvSpPr/>
      </dsp:nvSpPr>
      <dsp:spPr>
        <a:xfrm>
          <a:off x="724746" y="1023382"/>
          <a:ext cx="2910405" cy="786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Partner may be invited to students’ final presentation</a:t>
          </a:r>
        </a:p>
      </dsp:txBody>
      <dsp:txXfrm>
        <a:off x="763130" y="1061766"/>
        <a:ext cx="2833637" cy="709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2328AC-092A-4325-ACB0-29936A0D5274}" type="datetimeFigureOut">
              <a:rPr lang="en-US" smtClean="0"/>
              <a:t>12/18/2018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58D61CC-049A-47E3-BCDB-4D3CE3671AB6}" type="slidenum">
              <a:rPr lang="en-US" smtClean="0"/>
              <a:t>‹#›</a:t>
            </a:fld>
            <a:endParaRPr lang="en-US"/>
          </a:p>
        </p:txBody>
      </p:sp>
    </p:spTree>
    <p:extLst>
      <p:ext uri="{BB962C8B-B14F-4D97-AF65-F5344CB8AC3E}">
        <p14:creationId xmlns:p14="http://schemas.microsoft.com/office/powerpoint/2010/main" val="259959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8D33DD-FB8B-468A-9E05-62D2BBA5474F}" type="datetimeFigureOut">
              <a:rPr lang="en-US" smtClean="0"/>
              <a:t>12/18/2018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F7DD55-DD9A-410B-8940-5F152BABE2AB}" type="slidenum">
              <a:rPr lang="en-US" smtClean="0"/>
              <a:t>‹#›</a:t>
            </a:fld>
            <a:endParaRPr lang="en-US"/>
          </a:p>
        </p:txBody>
      </p:sp>
    </p:spTree>
    <p:extLst>
      <p:ext uri="{BB962C8B-B14F-4D97-AF65-F5344CB8AC3E}">
        <p14:creationId xmlns:p14="http://schemas.microsoft.com/office/powerpoint/2010/main" val="314933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Introductions</a:t>
            </a:r>
          </a:p>
        </p:txBody>
      </p:sp>
      <p:sp>
        <p:nvSpPr>
          <p:cNvPr id="4" name="Slide Number Placeholder 3"/>
          <p:cNvSpPr>
            <a:spLocks noGrp="1"/>
          </p:cNvSpPr>
          <p:nvPr>
            <p:ph type="sldNum" sz="quarter" idx="10"/>
          </p:nvPr>
        </p:nvSpPr>
        <p:spPr/>
        <p:txBody>
          <a:bodyPr/>
          <a:lstStyle/>
          <a:p>
            <a:fld id="{970DE718-61F6-4364-B2BF-021FC878B04B}" type="slidenum">
              <a:rPr lang="en-US" smtClean="0"/>
              <a:t>1</a:t>
            </a:fld>
            <a:endParaRPr lang="en-US" dirty="0"/>
          </a:p>
        </p:txBody>
      </p:sp>
    </p:spTree>
    <p:extLst>
      <p:ext uri="{BB962C8B-B14F-4D97-AF65-F5344CB8AC3E}">
        <p14:creationId xmlns:p14="http://schemas.microsoft.com/office/powerpoint/2010/main" val="92917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baseline="0" dirty="0"/>
          </a:p>
          <a:p>
            <a:r>
              <a:rPr lang="en-US" dirty="0"/>
              <a:t>Where we are headed</a:t>
            </a:r>
            <a:r>
              <a:rPr lang="en-US" baseline="0" dirty="0"/>
              <a:t> during our time here today</a:t>
            </a:r>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t>2</a:t>
            </a:fld>
            <a:endParaRPr lang="en-US"/>
          </a:p>
        </p:txBody>
      </p:sp>
    </p:spTree>
    <p:extLst>
      <p:ext uri="{BB962C8B-B14F-4D97-AF65-F5344CB8AC3E}">
        <p14:creationId xmlns:p14="http://schemas.microsoft.com/office/powerpoint/2010/main" val="418417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r>
              <a:rPr lang="en-US" dirty="0"/>
              <a:t>1.  Review Partners only page and STRESS use by partners as</a:t>
            </a:r>
            <a:r>
              <a:rPr lang="en-US" baseline="0" dirty="0"/>
              <a:t> best way to get PR on campus</a:t>
            </a:r>
          </a:p>
          <a:p>
            <a:r>
              <a:rPr lang="en-US" baseline="0" dirty="0"/>
              <a:t>2.  </a:t>
            </a:r>
            <a:r>
              <a:rPr lang="en-US" dirty="0"/>
              <a:t>How to become a Partner page for referrals or new staff</a:t>
            </a:r>
          </a:p>
          <a:p>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9191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r>
              <a:rPr lang="en-US" dirty="0"/>
              <a:t>1.  Review Partners only page and STRESS use by partners as</a:t>
            </a:r>
            <a:r>
              <a:rPr lang="en-US" baseline="0" dirty="0"/>
              <a:t> best way to get PR on campus</a:t>
            </a:r>
          </a:p>
          <a:p>
            <a:r>
              <a:rPr lang="en-US" baseline="0" dirty="0"/>
              <a:t>2.  </a:t>
            </a:r>
            <a:r>
              <a:rPr lang="en-US" dirty="0"/>
              <a:t>How to become a Partner page for referrals or new staff</a:t>
            </a:r>
          </a:p>
          <a:p>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2328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r>
              <a:rPr lang="en-US" dirty="0"/>
              <a:t>1.  Review Partners only page and STRESS use by partners as</a:t>
            </a:r>
            <a:r>
              <a:rPr lang="en-US" baseline="0" dirty="0"/>
              <a:t> best way to get PR on campus</a:t>
            </a:r>
          </a:p>
          <a:p>
            <a:r>
              <a:rPr lang="en-US" baseline="0" dirty="0"/>
              <a:t>2.  </a:t>
            </a:r>
            <a:r>
              <a:rPr lang="en-US" dirty="0"/>
              <a:t>How to become a Partner page for referrals or new staff</a:t>
            </a:r>
          </a:p>
          <a:p>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7015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r>
              <a:rPr lang="en-US" dirty="0"/>
              <a:t>1.  Review Partners only page and STRESS use by partners as</a:t>
            </a:r>
            <a:r>
              <a:rPr lang="en-US" baseline="0" dirty="0"/>
              <a:t> best way to get PR on campus</a:t>
            </a:r>
          </a:p>
          <a:p>
            <a:r>
              <a:rPr lang="en-US" baseline="0" dirty="0"/>
              <a:t>2.  </a:t>
            </a:r>
            <a:r>
              <a:rPr lang="en-US" dirty="0"/>
              <a:t>How to become a Partner page for referrals or new staff</a:t>
            </a:r>
          </a:p>
          <a:p>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7489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r>
              <a:rPr lang="en-US" dirty="0"/>
              <a:t>Go over process briefly highlighting importance of dates and details</a:t>
            </a:r>
            <a:r>
              <a:rPr lang="en-US" baseline="0" dirty="0"/>
              <a:t> on forms.</a:t>
            </a:r>
          </a:p>
        </p:txBody>
      </p:sp>
      <p:sp>
        <p:nvSpPr>
          <p:cNvPr id="4" name="Slide Number Placeholder 3"/>
          <p:cNvSpPr>
            <a:spLocks noGrp="1"/>
          </p:cNvSpPr>
          <p:nvPr>
            <p:ph type="sldNum" sz="quarter" idx="10"/>
          </p:nvPr>
        </p:nvSpPr>
        <p:spPr/>
        <p:txBody>
          <a:bodyPr/>
          <a:lstStyle/>
          <a:p>
            <a:fld id="{970DE718-61F6-4364-B2BF-021FC878B04B}" type="slidenum">
              <a:rPr lang="en-US" smtClean="0"/>
              <a:t>9</a:t>
            </a:fld>
            <a:endParaRPr lang="en-US"/>
          </a:p>
        </p:txBody>
      </p:sp>
    </p:spTree>
    <p:extLst>
      <p:ext uri="{BB962C8B-B14F-4D97-AF65-F5344CB8AC3E}">
        <p14:creationId xmlns:p14="http://schemas.microsoft.com/office/powerpoint/2010/main" val="224691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4 min</a:t>
            </a:r>
          </a:p>
          <a:p>
            <a:pPr defTabSz="931774">
              <a:defRPr/>
            </a:pPr>
            <a:r>
              <a:rPr lang="en-US" baseline="0" dirty="0"/>
              <a:t>Begin this about 55 minutes into presentation – you have 10 minutes left! </a:t>
            </a:r>
          </a:p>
          <a:p>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t>10</a:t>
            </a:fld>
            <a:endParaRPr lang="en-US"/>
          </a:p>
        </p:txBody>
      </p:sp>
    </p:spTree>
    <p:extLst>
      <p:ext uri="{BB962C8B-B14F-4D97-AF65-F5344CB8AC3E}">
        <p14:creationId xmlns:p14="http://schemas.microsoft.com/office/powerpoint/2010/main" val="327204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DE718-61F6-4364-B2BF-021FC878B04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4688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rvice.wvu.edu/partners/partners-resource-pag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3441868"/>
            <a:ext cx="8915399" cy="1854527"/>
          </a:xfrm>
        </p:spPr>
        <p:txBody>
          <a:bodyPr>
            <a:normAutofit/>
          </a:bodyPr>
          <a:lstStyle/>
          <a:p>
            <a:r>
              <a:rPr lang="en-US" dirty="0">
                <a:solidFill>
                  <a:schemeClr val="tx2"/>
                </a:solidFill>
              </a:rPr>
              <a:t>CSL Partner Training</a:t>
            </a:r>
            <a:br>
              <a:rPr lang="en-US" dirty="0">
                <a:solidFill>
                  <a:schemeClr val="tx2"/>
                </a:solidFill>
              </a:rPr>
            </a:br>
            <a:r>
              <a:rPr lang="en-US" sz="2700" dirty="0">
                <a:solidFill>
                  <a:schemeClr val="tx2"/>
                </a:solidFill>
              </a:rPr>
              <a:t>Catherine Whitworth, MPA</a:t>
            </a:r>
            <a:br>
              <a:rPr lang="en-US" dirty="0">
                <a:solidFill>
                  <a:srgbClr val="F7CA09"/>
                </a:solidFill>
              </a:rPr>
            </a:br>
            <a:endParaRPr lang="en-US" sz="16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3" y="5702825"/>
            <a:ext cx="2365342" cy="4219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5248" y="221845"/>
            <a:ext cx="4621504" cy="3461615"/>
          </a:xfrm>
          <a:prstGeom prst="rect">
            <a:avLst/>
          </a:prstGeom>
        </p:spPr>
      </p:pic>
    </p:spTree>
    <p:extLst>
      <p:ext uri="{BB962C8B-B14F-4D97-AF65-F5344CB8AC3E}">
        <p14:creationId xmlns:p14="http://schemas.microsoft.com/office/powerpoint/2010/main" val="266409058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3084" y="404343"/>
            <a:ext cx="8911687" cy="1280890"/>
          </a:xfrm>
        </p:spPr>
        <p:txBody>
          <a:bodyPr>
            <a:normAutofit/>
          </a:bodyPr>
          <a:lstStyle/>
          <a:p>
            <a:r>
              <a:rPr lang="en-US" dirty="0">
                <a:solidFill>
                  <a:schemeClr val="tx2"/>
                </a:solidFill>
              </a:rPr>
              <a:t>Service-Learning Contract</a:t>
            </a:r>
            <a:br>
              <a:rPr lang="en-US" dirty="0">
                <a:solidFill>
                  <a:srgbClr val="F7CA09"/>
                </a:solidFill>
              </a:rPr>
            </a:br>
            <a:endParaRPr lang="en-US" sz="2000" i="1" dirty="0">
              <a:solidFill>
                <a:schemeClr val="accent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a:srcRect l="4092" r="5460"/>
          <a:stretch/>
        </p:blipFill>
        <p:spPr>
          <a:xfrm>
            <a:off x="1868905" y="1195137"/>
            <a:ext cx="4106779" cy="5093368"/>
          </a:xfrm>
          <a:prstGeom prst="rect">
            <a:avLst/>
          </a:prstGeom>
        </p:spPr>
      </p:pic>
      <p:pic>
        <p:nvPicPr>
          <p:cNvPr id="6" name="Picture 5"/>
          <p:cNvPicPr>
            <a:picLocks noChangeAspect="1"/>
          </p:cNvPicPr>
          <p:nvPr/>
        </p:nvPicPr>
        <p:blipFill rotWithShape="1">
          <a:blip r:embed="rId4"/>
          <a:srcRect l="3829" r="3092"/>
          <a:stretch/>
        </p:blipFill>
        <p:spPr>
          <a:xfrm>
            <a:off x="6970295" y="1260291"/>
            <a:ext cx="3874168" cy="5028214"/>
          </a:xfrm>
          <a:prstGeom prst="rect">
            <a:avLst/>
          </a:prstGeom>
        </p:spPr>
      </p:pic>
    </p:spTree>
    <p:extLst>
      <p:ext uri="{BB962C8B-B14F-4D97-AF65-F5344CB8AC3E}">
        <p14:creationId xmlns:p14="http://schemas.microsoft.com/office/powerpoint/2010/main" val="326124551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alpha val="56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146" y="920450"/>
            <a:ext cx="6797059" cy="5097795"/>
          </a:xfrm>
          <a:prstGeom prst="rect">
            <a:avLst/>
          </a:prstGeom>
        </p:spPr>
      </p:pic>
      <p:sp>
        <p:nvSpPr>
          <p:cNvPr id="2" name="Title 1"/>
          <p:cNvSpPr>
            <a:spLocks noGrp="1"/>
          </p:cNvSpPr>
          <p:nvPr>
            <p:ph type="title"/>
          </p:nvPr>
        </p:nvSpPr>
        <p:spPr>
          <a:xfrm>
            <a:off x="1558212" y="1597963"/>
            <a:ext cx="3041780" cy="905409"/>
          </a:xfrm>
        </p:spPr>
        <p:txBody>
          <a:bodyPr>
            <a:noAutofit/>
          </a:bodyPr>
          <a:lstStyle/>
          <a:p>
            <a:r>
              <a:rPr lang="en-US" sz="1600" b="1" dirty="0">
                <a:solidFill>
                  <a:schemeClr val="tx2"/>
                </a:solidFill>
              </a:rPr>
              <a:t>Catherine Whitworth</a:t>
            </a:r>
            <a:br>
              <a:rPr lang="en-US" sz="1600" b="1" dirty="0">
                <a:solidFill>
                  <a:schemeClr val="tx2"/>
                </a:solidFill>
              </a:rPr>
            </a:br>
            <a:r>
              <a:rPr lang="en-US" sz="1600" b="1" dirty="0">
                <a:solidFill>
                  <a:schemeClr val="tx2"/>
                </a:solidFill>
              </a:rPr>
              <a:t>Partner Program Coordinator</a:t>
            </a:r>
            <a:br>
              <a:rPr lang="en-US" sz="1600" b="1" dirty="0">
                <a:solidFill>
                  <a:schemeClr val="tx2"/>
                </a:solidFill>
              </a:rPr>
            </a:br>
            <a:r>
              <a:rPr lang="en-US" sz="1600" b="1" dirty="0">
                <a:solidFill>
                  <a:schemeClr val="tx2"/>
                </a:solidFill>
              </a:rPr>
              <a:t>cwhitworth@mail.wvu.edu</a:t>
            </a:r>
            <a:br>
              <a:rPr lang="en-US" sz="1600" b="1" dirty="0">
                <a:solidFill>
                  <a:schemeClr val="tx2"/>
                </a:solidFill>
              </a:rPr>
            </a:br>
            <a:r>
              <a:rPr lang="en-US" sz="1600" b="1" dirty="0">
                <a:solidFill>
                  <a:schemeClr val="tx2"/>
                </a:solidFill>
              </a:rPr>
              <a:t>304-293-8347</a:t>
            </a:r>
          </a:p>
        </p:txBody>
      </p:sp>
      <p:sp>
        <p:nvSpPr>
          <p:cNvPr id="8" name="Title 1"/>
          <p:cNvSpPr txBox="1">
            <a:spLocks/>
          </p:cNvSpPr>
          <p:nvPr/>
        </p:nvSpPr>
        <p:spPr>
          <a:xfrm>
            <a:off x="1519862" y="2831189"/>
            <a:ext cx="3293707" cy="9054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chemeClr val="tx2"/>
                </a:solidFill>
              </a:rPr>
              <a:t>Lindsey Rinehart</a:t>
            </a:r>
          </a:p>
          <a:p>
            <a:r>
              <a:rPr lang="en-US" sz="1600" b="1" dirty="0">
                <a:solidFill>
                  <a:schemeClr val="tx2"/>
                </a:solidFill>
              </a:rPr>
              <a:t>Service-Learning Coordinator</a:t>
            </a:r>
            <a:br>
              <a:rPr lang="en-US" sz="1600" b="1" dirty="0">
                <a:solidFill>
                  <a:schemeClr val="tx2"/>
                </a:solidFill>
              </a:rPr>
            </a:br>
            <a:r>
              <a:rPr lang="en-US" sz="1600" b="1" dirty="0">
                <a:solidFill>
                  <a:schemeClr val="tx2"/>
                </a:solidFill>
              </a:rPr>
              <a:t>Lindsey.Rinehart@mail.wvu.edu</a:t>
            </a:r>
            <a:br>
              <a:rPr lang="en-US" sz="1600" b="1" dirty="0">
                <a:solidFill>
                  <a:schemeClr val="tx2"/>
                </a:solidFill>
              </a:rPr>
            </a:br>
            <a:r>
              <a:rPr lang="en-US" sz="1600" b="1" dirty="0">
                <a:solidFill>
                  <a:schemeClr val="tx2"/>
                </a:solidFill>
              </a:rPr>
              <a:t>304-293-8762</a:t>
            </a:r>
          </a:p>
        </p:txBody>
      </p:sp>
      <p:sp>
        <p:nvSpPr>
          <p:cNvPr id="9" name="Title 1"/>
          <p:cNvSpPr txBox="1">
            <a:spLocks/>
          </p:cNvSpPr>
          <p:nvPr/>
        </p:nvSpPr>
        <p:spPr>
          <a:xfrm>
            <a:off x="1519862" y="4179010"/>
            <a:ext cx="5337112" cy="12475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chemeClr val="tx2"/>
                </a:solidFill>
              </a:rPr>
              <a:t>Andrew Facemire</a:t>
            </a:r>
          </a:p>
          <a:p>
            <a:r>
              <a:rPr lang="en-US" sz="1600" b="1" dirty="0">
                <a:solidFill>
                  <a:schemeClr val="tx2"/>
                </a:solidFill>
              </a:rPr>
              <a:t>iServe Administrator</a:t>
            </a:r>
            <a:br>
              <a:rPr lang="en-US" sz="1600" b="1" dirty="0">
                <a:solidFill>
                  <a:schemeClr val="tx2"/>
                </a:solidFill>
              </a:rPr>
            </a:br>
            <a:r>
              <a:rPr lang="en-US" sz="1600" b="1" dirty="0">
                <a:solidFill>
                  <a:schemeClr val="tx2"/>
                </a:solidFill>
              </a:rPr>
              <a:t>Andrew.Facemire@mail.wvu.edu</a:t>
            </a:r>
            <a:br>
              <a:rPr lang="en-US" sz="1600" b="1" dirty="0">
                <a:solidFill>
                  <a:schemeClr val="tx2"/>
                </a:solidFill>
              </a:rPr>
            </a:br>
            <a:r>
              <a:rPr lang="en-US" sz="1600" b="1" dirty="0">
                <a:solidFill>
                  <a:schemeClr val="tx2"/>
                </a:solidFill>
              </a:rPr>
              <a:t>304-293-8346</a:t>
            </a:r>
          </a:p>
        </p:txBody>
      </p:sp>
    </p:spTree>
    <p:extLst>
      <p:ext uri="{BB962C8B-B14F-4D97-AF65-F5344CB8AC3E}">
        <p14:creationId xmlns:p14="http://schemas.microsoft.com/office/powerpoint/2010/main" val="23116283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63280" y="549978"/>
            <a:ext cx="8911687" cy="1280890"/>
          </a:xfrm>
        </p:spPr>
        <p:txBody>
          <a:bodyPr>
            <a:normAutofit/>
          </a:bodyPr>
          <a:lstStyle/>
          <a:p>
            <a:r>
              <a:rPr lang="en-US" sz="4400" b="1" dirty="0">
                <a:solidFill>
                  <a:srgbClr val="F7CA09"/>
                </a:solidFill>
              </a:rPr>
              <a:t>Agenda</a:t>
            </a:r>
          </a:p>
        </p:txBody>
      </p:sp>
      <p:sp>
        <p:nvSpPr>
          <p:cNvPr id="5" name="Rounded Rectangle 4"/>
          <p:cNvSpPr/>
          <p:nvPr/>
        </p:nvSpPr>
        <p:spPr>
          <a:xfrm>
            <a:off x="2463281" y="1628192"/>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Welcome and Introductions</a:t>
            </a:r>
          </a:p>
        </p:txBody>
      </p:sp>
      <p:sp>
        <p:nvSpPr>
          <p:cNvPr id="9" name="Rounded Rectangle 8"/>
          <p:cNvSpPr/>
          <p:nvPr/>
        </p:nvSpPr>
        <p:spPr>
          <a:xfrm>
            <a:off x="2463278" y="3001617"/>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Partner Benefits</a:t>
            </a:r>
            <a:endParaRPr lang="en-US" dirty="0">
              <a:solidFill>
                <a:schemeClr val="bg1"/>
              </a:solidFill>
            </a:endParaRPr>
          </a:p>
        </p:txBody>
      </p:sp>
      <p:sp>
        <p:nvSpPr>
          <p:cNvPr id="10" name="Rounded Rectangle 9"/>
          <p:cNvSpPr/>
          <p:nvPr/>
        </p:nvSpPr>
        <p:spPr>
          <a:xfrm>
            <a:off x="2463279" y="3709445"/>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Unleashing the Potential of </a:t>
            </a:r>
            <a:r>
              <a:rPr lang="en-US" dirty="0" err="1">
                <a:solidFill>
                  <a:schemeClr val="bg1"/>
                </a:solidFill>
              </a:rPr>
              <a:t>iServe</a:t>
            </a:r>
            <a:endParaRPr lang="en-US" dirty="0">
              <a:solidFill>
                <a:schemeClr val="bg1"/>
              </a:solidFill>
            </a:endParaRPr>
          </a:p>
        </p:txBody>
      </p:sp>
      <p:sp>
        <p:nvSpPr>
          <p:cNvPr id="12" name="Rounded Rectangle 11"/>
          <p:cNvSpPr/>
          <p:nvPr/>
        </p:nvSpPr>
        <p:spPr>
          <a:xfrm>
            <a:off x="2463280" y="5228267"/>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Working with Service-Learning Students</a:t>
            </a:r>
          </a:p>
        </p:txBody>
      </p:sp>
      <p:sp>
        <p:nvSpPr>
          <p:cNvPr id="13" name="Rounded Rectangle 12"/>
          <p:cNvSpPr/>
          <p:nvPr/>
        </p:nvSpPr>
        <p:spPr>
          <a:xfrm>
            <a:off x="2463280" y="6023966"/>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Questions and Discussion</a:t>
            </a:r>
          </a:p>
        </p:txBody>
      </p:sp>
      <p:sp>
        <p:nvSpPr>
          <p:cNvPr id="11" name="Rounded Rectangle 10"/>
          <p:cNvSpPr/>
          <p:nvPr/>
        </p:nvSpPr>
        <p:spPr>
          <a:xfrm>
            <a:off x="2463280" y="4499181"/>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solidFill>
                  <a:schemeClr val="bg1"/>
                </a:solidFill>
              </a:rPr>
              <a:t>Best Practices</a:t>
            </a:r>
          </a:p>
        </p:txBody>
      </p:sp>
      <p:sp>
        <p:nvSpPr>
          <p:cNvPr id="14" name="Rounded Rectangle 13"/>
          <p:cNvSpPr/>
          <p:nvPr/>
        </p:nvSpPr>
        <p:spPr>
          <a:xfrm>
            <a:off x="2463278" y="2334093"/>
            <a:ext cx="5430417" cy="49452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What is Service?</a:t>
            </a:r>
          </a:p>
        </p:txBody>
      </p:sp>
    </p:spTree>
    <p:extLst>
      <p:ext uri="{BB962C8B-B14F-4D97-AF65-F5344CB8AC3E}">
        <p14:creationId xmlns:p14="http://schemas.microsoft.com/office/powerpoint/2010/main" val="12202416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49" y="205522"/>
            <a:ext cx="8911687" cy="737659"/>
          </a:xfrm>
        </p:spPr>
        <p:txBody>
          <a:bodyPr>
            <a:normAutofit/>
          </a:bodyPr>
          <a:lstStyle/>
          <a:p>
            <a:r>
              <a:rPr lang="en-US" b="1" dirty="0">
                <a:solidFill>
                  <a:schemeClr val="tx2"/>
                </a:solidFill>
              </a:rPr>
              <a:t>How does the CSL define Service?  </a:t>
            </a:r>
          </a:p>
        </p:txBody>
      </p:sp>
      <p:grpSp>
        <p:nvGrpSpPr>
          <p:cNvPr id="5" name="Group 4"/>
          <p:cNvGrpSpPr/>
          <p:nvPr/>
        </p:nvGrpSpPr>
        <p:grpSpPr>
          <a:xfrm>
            <a:off x="1012187" y="1106841"/>
            <a:ext cx="9359245" cy="4720616"/>
            <a:chOff x="0" y="1627465"/>
            <a:chExt cx="9359245" cy="4521408"/>
          </a:xfrm>
        </p:grpSpPr>
        <p:sp>
          <p:nvSpPr>
            <p:cNvPr id="7" name="Rectangle 6"/>
            <p:cNvSpPr/>
            <p:nvPr/>
          </p:nvSpPr>
          <p:spPr>
            <a:xfrm>
              <a:off x="0" y="4864128"/>
              <a:ext cx="5562600" cy="12847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899146" y="1627465"/>
              <a:ext cx="8460099" cy="26152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6613" tIns="22860" rIns="128016" bIns="22860" numCol="1" spcCol="1270" anchor="t" anchorCtr="0">
              <a:noAutofit/>
            </a:bodyPr>
            <a:lstStyle/>
            <a:p>
              <a:pPr marL="0" lvl="1" algn="l" defTabSz="800100">
                <a:lnSpc>
                  <a:spcPct val="90000"/>
                </a:lnSpc>
                <a:spcBef>
                  <a:spcPct val="0"/>
                </a:spcBef>
                <a:spcAft>
                  <a:spcPct val="20000"/>
                </a:spcAft>
              </a:pPr>
              <a:endParaRPr lang="en-US" b="1" dirty="0">
                <a:solidFill>
                  <a:schemeClr val="tx2"/>
                </a:solidFill>
                <a:effectLst>
                  <a:outerShdw blurRad="38100" dist="38100" dir="2700000" algn="tl">
                    <a:srgbClr val="000000">
                      <a:alpha val="43137"/>
                    </a:srgbClr>
                  </a:outerShdw>
                </a:effectLst>
              </a:endParaRPr>
            </a:p>
            <a:p>
              <a:pPr marL="0" lvl="1" algn="l" defTabSz="800100">
                <a:lnSpc>
                  <a:spcPct val="90000"/>
                </a:lnSpc>
                <a:spcBef>
                  <a:spcPct val="0"/>
                </a:spcBef>
                <a:spcAft>
                  <a:spcPct val="20000"/>
                </a:spcAft>
              </a:pPr>
              <a:r>
                <a:rPr lang="en-US" sz="2800" b="1" kern="1200" dirty="0">
                  <a:solidFill>
                    <a:schemeClr val="tx2"/>
                  </a:solidFill>
                  <a:effectLst>
                    <a:outerShdw blurRad="38100" dist="38100" dir="2700000" algn="tl">
                      <a:srgbClr val="000000">
                        <a:alpha val="43137"/>
                      </a:srgbClr>
                    </a:outerShdw>
                  </a:effectLst>
                </a:rPr>
                <a:t>Community Service:  </a:t>
              </a:r>
            </a:p>
            <a:p>
              <a:pPr marL="0" lvl="1" defTabSz="800100">
                <a:lnSpc>
                  <a:spcPct val="90000"/>
                </a:lnSpc>
                <a:spcBef>
                  <a:spcPct val="0"/>
                </a:spcBef>
                <a:spcAft>
                  <a:spcPct val="20000"/>
                </a:spcAft>
              </a:pPr>
              <a:r>
                <a:rPr lang="en-US" sz="2800" dirty="0"/>
                <a:t>The practice of volunteering one's time and talents to promote the common good and personal growth, while meeting actual community needs. </a:t>
              </a:r>
            </a:p>
            <a:p>
              <a:pPr marL="0" lvl="1" defTabSz="800100">
                <a:lnSpc>
                  <a:spcPct val="90000"/>
                </a:lnSpc>
                <a:spcBef>
                  <a:spcPct val="0"/>
                </a:spcBef>
                <a:spcAft>
                  <a:spcPct val="20000"/>
                </a:spcAft>
              </a:pPr>
              <a:endParaRPr lang="en-US" sz="2800" dirty="0"/>
            </a:p>
            <a:p>
              <a:pPr marL="0" lvl="1" defTabSz="800100">
                <a:lnSpc>
                  <a:spcPct val="90000"/>
                </a:lnSpc>
                <a:spcBef>
                  <a:spcPct val="0"/>
                </a:spcBef>
                <a:spcAft>
                  <a:spcPct val="20000"/>
                </a:spcAft>
              </a:pPr>
              <a:r>
                <a:rPr lang="en-US" sz="2800" b="1" dirty="0">
                  <a:solidFill>
                    <a:schemeClr val="tx2"/>
                  </a:solidFill>
                  <a:effectLst>
                    <a:outerShdw blurRad="38100" dist="38100" dir="2700000" algn="tl">
                      <a:srgbClr val="000000">
                        <a:alpha val="43137"/>
                      </a:srgbClr>
                    </a:outerShdw>
                  </a:effectLst>
                </a:rPr>
                <a:t>Service-Learning:  </a:t>
              </a:r>
            </a:p>
            <a:p>
              <a:pPr marL="0" lvl="1" defTabSz="800100">
                <a:lnSpc>
                  <a:spcPct val="90000"/>
                </a:lnSpc>
                <a:spcBef>
                  <a:spcPct val="0"/>
                </a:spcBef>
                <a:spcAft>
                  <a:spcPct val="20000"/>
                </a:spcAft>
              </a:pPr>
              <a:r>
                <a:rPr lang="en-US" sz="2800" dirty="0"/>
                <a:t>A teaching and learning strategy by which students learn through </a:t>
              </a:r>
              <a:r>
                <a:rPr lang="en-US" sz="2800" dirty="0">
                  <a:solidFill>
                    <a:schemeClr val="accent3">
                      <a:lumMod val="75000"/>
                    </a:schemeClr>
                  </a:solidFill>
                </a:rPr>
                <a:t>intentional and structured community service </a:t>
              </a:r>
              <a:r>
                <a:rPr lang="en-US" sz="2800" dirty="0"/>
                <a:t>tied to specific learning outcomes and integrated through reflection.</a:t>
              </a:r>
            </a:p>
            <a:p>
              <a:pPr marL="0" lvl="1" defTabSz="800100">
                <a:lnSpc>
                  <a:spcPct val="90000"/>
                </a:lnSpc>
                <a:spcBef>
                  <a:spcPct val="0"/>
                </a:spcBef>
                <a:spcAft>
                  <a:spcPct val="20000"/>
                </a:spcAft>
              </a:pPr>
              <a:endParaRPr lang="en-US" sz="2800" dirty="0"/>
            </a:p>
            <a:p>
              <a:pPr marL="0" lvl="1" defTabSz="800100">
                <a:lnSpc>
                  <a:spcPct val="90000"/>
                </a:lnSpc>
                <a:spcBef>
                  <a:spcPct val="0"/>
                </a:spcBef>
                <a:spcAft>
                  <a:spcPct val="20000"/>
                </a:spcAft>
              </a:pPr>
              <a:endParaRPr lang="en-US" sz="2800" dirty="0"/>
            </a:p>
            <a:p>
              <a:pPr marL="0" lvl="1" defTabSz="800100">
                <a:lnSpc>
                  <a:spcPct val="90000"/>
                </a:lnSpc>
                <a:spcBef>
                  <a:spcPct val="0"/>
                </a:spcBef>
                <a:spcAft>
                  <a:spcPct val="20000"/>
                </a:spcAft>
              </a:pPr>
              <a:endParaRPr lang="en-US" sz="2800" b="1" dirty="0">
                <a:solidFill>
                  <a:schemeClr val="tx2"/>
                </a:solidFill>
                <a:effectLst>
                  <a:outerShdw blurRad="38100" dist="38100" dir="2700000" algn="tl">
                    <a:srgbClr val="000000">
                      <a:alpha val="43137"/>
                    </a:srgbClr>
                  </a:outerShdw>
                </a:effectLst>
              </a:endParaRPr>
            </a:p>
            <a:p>
              <a:pPr marL="0" lvl="1" defTabSz="800100">
                <a:lnSpc>
                  <a:spcPct val="90000"/>
                </a:lnSpc>
                <a:spcBef>
                  <a:spcPct val="0"/>
                </a:spcBef>
                <a:spcAft>
                  <a:spcPct val="20000"/>
                </a:spcAft>
              </a:pPr>
              <a:endParaRPr lang="en-US" sz="2800" b="1" dirty="0">
                <a:solidFill>
                  <a:schemeClr val="tx2"/>
                </a:solidFill>
                <a:effectLst>
                  <a:outerShdw blurRad="38100" dist="38100" dir="2700000" algn="tl">
                    <a:srgbClr val="000000">
                      <a:alpha val="43137"/>
                    </a:srgbClr>
                  </a:outerShdw>
                </a:effectLst>
              </a:endParaRPr>
            </a:p>
            <a:p>
              <a:pPr marL="0" lvl="1" algn="l" defTabSz="800100">
                <a:lnSpc>
                  <a:spcPct val="90000"/>
                </a:lnSpc>
                <a:spcBef>
                  <a:spcPct val="0"/>
                </a:spcBef>
                <a:spcAft>
                  <a:spcPct val="20000"/>
                </a:spcAft>
              </a:pPr>
              <a:endParaRPr lang="en-US" sz="2800" b="0" kern="1200" dirty="0">
                <a:solidFill>
                  <a:schemeClr val="tx2"/>
                </a:solidFill>
                <a:effectLst>
                  <a:outerShdw blurRad="38100" dist="38100" dir="2700000" algn="tl">
                    <a:srgbClr val="000000">
                      <a:alpha val="43137"/>
                    </a:srgbClr>
                  </a:outerShdw>
                </a:effectLst>
              </a:endParaRPr>
            </a:p>
            <a:p>
              <a:pPr marL="285750" lvl="1" indent="-285750" algn="l" defTabSz="800100">
                <a:lnSpc>
                  <a:spcPct val="90000"/>
                </a:lnSpc>
                <a:spcBef>
                  <a:spcPct val="0"/>
                </a:spcBef>
                <a:spcAft>
                  <a:spcPct val="20000"/>
                </a:spcAft>
                <a:buFont typeface="Arial" panose="020B0604020202020204" pitchFamily="34" charset="0"/>
                <a:buChar char="•"/>
              </a:pPr>
              <a:endParaRPr lang="en-US" sz="1800" b="0" kern="1200" dirty="0">
                <a:solidFill>
                  <a:schemeClr val="tx2"/>
                </a:solidFill>
                <a:effectLst>
                  <a:outerShdw blurRad="38100" dist="38100" dir="2700000" algn="tl">
                    <a:srgbClr val="000000">
                      <a:alpha val="43137"/>
                    </a:srgbClr>
                  </a:outerShdw>
                </a:effectLst>
              </a:endParaRPr>
            </a:p>
            <a:p>
              <a:pPr marL="285750" lvl="1" indent="-285750" algn="l" defTabSz="800100">
                <a:lnSpc>
                  <a:spcPct val="90000"/>
                </a:lnSpc>
                <a:spcBef>
                  <a:spcPct val="0"/>
                </a:spcBef>
                <a:spcAft>
                  <a:spcPct val="20000"/>
                </a:spcAft>
                <a:buFont typeface="Arial" panose="020B0604020202020204" pitchFamily="34" charset="0"/>
                <a:buChar char="•"/>
              </a:pPr>
              <a:endParaRPr lang="en-US" sz="1800" b="0" kern="1200" dirty="0">
                <a:solidFill>
                  <a:schemeClr val="tx2"/>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4937858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2950380272"/>
              </p:ext>
            </p:extLst>
          </p:nvPr>
        </p:nvGraphicFramePr>
        <p:xfrm>
          <a:off x="6426459" y="523346"/>
          <a:ext cx="5562600" cy="5784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54404" y="1396132"/>
            <a:ext cx="6043951" cy="5461869"/>
            <a:chOff x="-481351" y="917494"/>
            <a:chExt cx="6043951" cy="5231379"/>
          </a:xfrm>
        </p:grpSpPr>
        <p:sp>
          <p:nvSpPr>
            <p:cNvPr id="7" name="Rectangle 6"/>
            <p:cNvSpPr/>
            <p:nvPr/>
          </p:nvSpPr>
          <p:spPr>
            <a:xfrm>
              <a:off x="0" y="4864128"/>
              <a:ext cx="5562600" cy="12847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481351" y="917494"/>
              <a:ext cx="5562600" cy="42484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6613" tIns="22860" rIns="128016" bIns="22860" numCol="1" spcCol="1270" anchor="t" anchorCtr="0">
              <a:noAutofit/>
            </a:bodyPr>
            <a:lstStyle/>
            <a:p>
              <a:pPr marL="0" lvl="1" algn="l" defTabSz="800100">
                <a:lnSpc>
                  <a:spcPct val="90000"/>
                </a:lnSpc>
                <a:spcBef>
                  <a:spcPct val="0"/>
                </a:spcBef>
                <a:spcAft>
                  <a:spcPct val="20000"/>
                </a:spcAft>
              </a:pPr>
              <a:endParaRPr lang="en-US" b="1" dirty="0">
                <a:solidFill>
                  <a:schemeClr val="tx2"/>
                </a:solidFill>
                <a:effectLst>
                  <a:outerShdw blurRad="38100" dist="38100" dir="2700000" algn="tl">
                    <a:srgbClr val="000000">
                      <a:alpha val="43137"/>
                    </a:srgbClr>
                  </a:outerShdw>
                </a:effectLst>
              </a:endParaRPr>
            </a:p>
            <a:p>
              <a:pPr marL="0" lvl="1" algn="l" defTabSz="800100">
                <a:lnSpc>
                  <a:spcPct val="90000"/>
                </a:lnSpc>
                <a:spcBef>
                  <a:spcPct val="0"/>
                </a:spcBef>
                <a:spcAft>
                  <a:spcPct val="20000"/>
                </a:spcAft>
              </a:pPr>
              <a:r>
                <a:rPr lang="en-US" b="1" kern="1200" dirty="0">
                  <a:solidFill>
                    <a:schemeClr val="tx2"/>
                  </a:solidFill>
                  <a:effectLst>
                    <a:outerShdw blurRad="38100" dist="38100" dir="2700000" algn="tl">
                      <a:srgbClr val="000000">
                        <a:alpha val="43137"/>
                      </a:srgbClr>
                    </a:outerShdw>
                  </a:effectLst>
                </a:rPr>
                <a:t> </a:t>
              </a:r>
              <a:r>
                <a:rPr lang="en-US" sz="2400" b="1" kern="1200" dirty="0">
                  <a:solidFill>
                    <a:schemeClr val="tx2"/>
                  </a:solidFill>
                  <a:effectLst>
                    <a:outerShdw blurRad="38100" dist="38100" dir="2700000" algn="tl">
                      <a:srgbClr val="000000">
                        <a:alpha val="43137"/>
                      </a:srgbClr>
                    </a:outerShdw>
                  </a:effectLst>
                </a:rPr>
                <a:t>Approved service activities:</a:t>
              </a:r>
            </a:p>
            <a:p>
              <a:pPr marL="285750" lvl="1" indent="-285750" algn="l" defTabSz="800100">
                <a:lnSpc>
                  <a:spcPct val="90000"/>
                </a:lnSpc>
                <a:spcBef>
                  <a:spcPct val="0"/>
                </a:spcBef>
                <a:spcAft>
                  <a:spcPct val="20000"/>
                </a:spcAft>
                <a:buFont typeface="Arial" panose="020B0604020202020204" pitchFamily="34" charset="0"/>
                <a:buChar char="•"/>
              </a:pPr>
              <a:r>
                <a:rPr lang="en-US" sz="2400" dirty="0">
                  <a:solidFill>
                    <a:schemeClr val="tx2"/>
                  </a:solidFill>
                  <a:effectLst>
                    <a:outerShdw blurRad="38100" dist="38100" dir="2700000" algn="tl">
                      <a:srgbClr val="000000">
                        <a:alpha val="43137"/>
                      </a:srgbClr>
                    </a:outerShdw>
                  </a:effectLst>
                </a:rPr>
                <a:t>Supervised, safe settings</a:t>
              </a:r>
            </a:p>
            <a:p>
              <a:pPr marL="285750" lvl="1" indent="-285750" algn="l" defTabSz="800100">
                <a:lnSpc>
                  <a:spcPct val="90000"/>
                </a:lnSpc>
                <a:spcBef>
                  <a:spcPct val="0"/>
                </a:spcBef>
                <a:spcAft>
                  <a:spcPct val="20000"/>
                </a:spcAft>
                <a:buFont typeface="Arial" panose="020B0604020202020204" pitchFamily="34" charset="0"/>
                <a:buChar char="•"/>
              </a:pPr>
              <a:r>
                <a:rPr lang="en-US" sz="2400" dirty="0">
                  <a:solidFill>
                    <a:schemeClr val="tx2"/>
                  </a:solidFill>
                  <a:effectLst>
                    <a:outerShdw blurRad="38100" dist="38100" dir="2700000" algn="tl">
                      <a:srgbClr val="000000">
                        <a:alpha val="43137"/>
                      </a:srgbClr>
                    </a:outerShdw>
                  </a:effectLst>
                </a:rPr>
                <a:t>Meet the needs of community residents</a:t>
              </a:r>
            </a:p>
            <a:p>
              <a:pPr marL="285750" lvl="1" indent="-285750" algn="l" defTabSz="800100">
                <a:lnSpc>
                  <a:spcPct val="90000"/>
                </a:lnSpc>
                <a:spcBef>
                  <a:spcPct val="0"/>
                </a:spcBef>
                <a:spcAft>
                  <a:spcPct val="20000"/>
                </a:spcAft>
                <a:buFont typeface="Arial" panose="020B0604020202020204" pitchFamily="34" charset="0"/>
                <a:buChar char="•"/>
              </a:pPr>
              <a:r>
                <a:rPr lang="en-US" sz="2400" b="0" kern="1200" dirty="0">
                  <a:solidFill>
                    <a:schemeClr val="tx2"/>
                  </a:solidFill>
                  <a:effectLst>
                    <a:outerShdw blurRad="38100" dist="38100" dir="2700000" algn="tl">
                      <a:srgbClr val="000000">
                        <a:alpha val="43137"/>
                      </a:srgbClr>
                    </a:outerShdw>
                  </a:effectLst>
                </a:rPr>
                <a:t>Promote learning and foster civic responsibility</a:t>
              </a:r>
            </a:p>
            <a:p>
              <a:pPr marL="285750" lvl="1" indent="-285750" algn="l" defTabSz="800100">
                <a:lnSpc>
                  <a:spcPct val="90000"/>
                </a:lnSpc>
                <a:spcBef>
                  <a:spcPct val="0"/>
                </a:spcBef>
                <a:spcAft>
                  <a:spcPct val="20000"/>
                </a:spcAft>
                <a:buFont typeface="Arial" panose="020B0604020202020204" pitchFamily="34" charset="0"/>
                <a:buChar char="•"/>
              </a:pPr>
              <a:r>
                <a:rPr lang="en-US" sz="2400" dirty="0">
                  <a:solidFill>
                    <a:schemeClr val="tx2"/>
                  </a:solidFill>
                  <a:effectLst>
                    <a:outerShdw blurRad="38100" dist="38100" dir="2700000" algn="tl">
                      <a:srgbClr val="000000">
                        <a:alpha val="43137"/>
                      </a:srgbClr>
                    </a:outerShdw>
                  </a:effectLst>
                </a:rPr>
                <a:t>Unpaid</a:t>
              </a:r>
            </a:p>
            <a:p>
              <a:pPr marL="285750" lvl="1" indent="-285750" algn="l" defTabSz="800100">
                <a:lnSpc>
                  <a:spcPct val="90000"/>
                </a:lnSpc>
                <a:spcBef>
                  <a:spcPct val="0"/>
                </a:spcBef>
                <a:spcAft>
                  <a:spcPct val="20000"/>
                </a:spcAft>
                <a:buFont typeface="Arial" panose="020B0604020202020204" pitchFamily="34" charset="0"/>
                <a:buChar char="•"/>
              </a:pPr>
              <a:r>
                <a:rPr lang="en-US" sz="2400" b="0" kern="1200" dirty="0">
                  <a:solidFill>
                    <a:schemeClr val="tx2"/>
                  </a:solidFill>
                  <a:effectLst>
                    <a:outerShdw blurRad="38100" dist="38100" dir="2700000" algn="tl">
                      <a:srgbClr val="000000">
                        <a:alpha val="43137"/>
                      </a:srgbClr>
                    </a:outerShdw>
                  </a:effectLst>
                </a:rPr>
                <a:t>Does not include service to private families or individuals</a:t>
              </a:r>
            </a:p>
            <a:p>
              <a:pPr marL="285750" lvl="1" indent="-285750" algn="l" defTabSz="800100">
                <a:lnSpc>
                  <a:spcPct val="90000"/>
                </a:lnSpc>
                <a:spcBef>
                  <a:spcPct val="0"/>
                </a:spcBef>
                <a:spcAft>
                  <a:spcPct val="20000"/>
                </a:spcAft>
                <a:buFont typeface="Arial" panose="020B0604020202020204" pitchFamily="34" charset="0"/>
                <a:buChar char="•"/>
              </a:pPr>
              <a:r>
                <a:rPr lang="en-US" sz="2400" dirty="0">
                  <a:solidFill>
                    <a:schemeClr val="tx2"/>
                  </a:solidFill>
                  <a:effectLst>
                    <a:outerShdw blurRad="38100" dist="38100" dir="2700000" algn="tl">
                      <a:srgbClr val="000000">
                        <a:alpha val="43137"/>
                      </a:srgbClr>
                    </a:outerShdw>
                  </a:effectLst>
                </a:rPr>
                <a:t>Blood donation</a:t>
              </a:r>
            </a:p>
            <a:p>
              <a:pPr marL="285750" lvl="1" indent="-285750" algn="l" defTabSz="800100">
                <a:lnSpc>
                  <a:spcPct val="90000"/>
                </a:lnSpc>
                <a:spcBef>
                  <a:spcPct val="0"/>
                </a:spcBef>
                <a:spcAft>
                  <a:spcPct val="20000"/>
                </a:spcAft>
                <a:buFont typeface="Arial" panose="020B0604020202020204" pitchFamily="34" charset="0"/>
                <a:buChar char="•"/>
              </a:pPr>
              <a:r>
                <a:rPr lang="en-US" sz="2400" dirty="0">
                  <a:solidFill>
                    <a:schemeClr val="tx2"/>
                  </a:solidFill>
                  <a:effectLst>
                    <a:outerShdw blurRad="38100" dist="38100" dir="2700000" algn="tl">
                      <a:srgbClr val="000000">
                        <a:alpha val="43137"/>
                      </a:srgbClr>
                    </a:outerShdw>
                  </a:effectLst>
                </a:rPr>
                <a:t>Refer to Volunteer Guidelines on iServe</a:t>
              </a:r>
            </a:p>
            <a:p>
              <a:pPr marL="285750" lvl="1" indent="-285750" algn="l" defTabSz="800100">
                <a:lnSpc>
                  <a:spcPct val="90000"/>
                </a:lnSpc>
                <a:spcBef>
                  <a:spcPct val="0"/>
                </a:spcBef>
                <a:spcAft>
                  <a:spcPct val="20000"/>
                </a:spcAft>
                <a:buFont typeface="Arial" panose="020B0604020202020204" pitchFamily="34" charset="0"/>
                <a:buChar char="•"/>
              </a:pPr>
              <a:endParaRPr lang="en-US" sz="2400" b="0" kern="1200" dirty="0">
                <a:solidFill>
                  <a:schemeClr val="tx2"/>
                </a:solidFill>
                <a:effectLst>
                  <a:outerShdw blurRad="38100" dist="38100" dir="2700000" algn="tl">
                    <a:srgbClr val="000000">
                      <a:alpha val="43137"/>
                    </a:srgbClr>
                  </a:outerShdw>
                </a:effectLst>
              </a:endParaRPr>
            </a:p>
            <a:p>
              <a:pPr marL="0" lvl="1" algn="l" defTabSz="800100">
                <a:lnSpc>
                  <a:spcPct val="90000"/>
                </a:lnSpc>
                <a:spcBef>
                  <a:spcPct val="0"/>
                </a:spcBef>
                <a:spcAft>
                  <a:spcPct val="20000"/>
                </a:spcAft>
              </a:pPr>
              <a:endParaRPr lang="en-US" sz="1800" b="0" kern="1200" dirty="0">
                <a:solidFill>
                  <a:schemeClr val="tx2"/>
                </a:solidFill>
                <a:effectLst>
                  <a:outerShdw blurRad="38100" dist="38100" dir="2700000" algn="tl">
                    <a:srgbClr val="000000">
                      <a:alpha val="43137"/>
                    </a:srgbClr>
                  </a:outerShdw>
                </a:effectLst>
              </a:endParaRPr>
            </a:p>
            <a:p>
              <a:pPr marL="285750" lvl="1" indent="-285750" algn="l" defTabSz="800100">
                <a:lnSpc>
                  <a:spcPct val="90000"/>
                </a:lnSpc>
                <a:spcBef>
                  <a:spcPct val="0"/>
                </a:spcBef>
                <a:spcAft>
                  <a:spcPct val="20000"/>
                </a:spcAft>
                <a:buFont typeface="Arial" panose="020B0604020202020204" pitchFamily="34" charset="0"/>
                <a:buChar char="•"/>
              </a:pPr>
              <a:endParaRPr lang="en-US" sz="1800" b="0" kern="1200" dirty="0">
                <a:solidFill>
                  <a:schemeClr val="tx2"/>
                </a:solidFill>
                <a:effectLst>
                  <a:outerShdw blurRad="38100" dist="38100" dir="2700000" algn="tl">
                    <a:srgbClr val="000000">
                      <a:alpha val="43137"/>
                    </a:srgbClr>
                  </a:outerShdw>
                </a:effectLst>
              </a:endParaRPr>
            </a:p>
            <a:p>
              <a:pPr marL="285750" lvl="1" indent="-285750" algn="l" defTabSz="800100">
                <a:lnSpc>
                  <a:spcPct val="90000"/>
                </a:lnSpc>
                <a:spcBef>
                  <a:spcPct val="0"/>
                </a:spcBef>
                <a:spcAft>
                  <a:spcPct val="20000"/>
                </a:spcAft>
                <a:buFont typeface="Arial" panose="020B0604020202020204" pitchFamily="34" charset="0"/>
                <a:buChar char="•"/>
              </a:pPr>
              <a:endParaRPr lang="en-US" sz="1800" b="0" kern="1200" dirty="0">
                <a:solidFill>
                  <a:schemeClr val="tx2"/>
                </a:solidFill>
                <a:effectLst>
                  <a:outerShdw blurRad="38100" dist="38100" dir="2700000" algn="tl">
                    <a:srgbClr val="000000">
                      <a:alpha val="43137"/>
                    </a:srgbClr>
                  </a:outerShdw>
                </a:effectLst>
              </a:endParaRPr>
            </a:p>
          </p:txBody>
        </p:sp>
      </p:grpSp>
      <p:grpSp>
        <p:nvGrpSpPr>
          <p:cNvPr id="12" name="Group 11"/>
          <p:cNvGrpSpPr/>
          <p:nvPr/>
        </p:nvGrpSpPr>
        <p:grpSpPr>
          <a:xfrm>
            <a:off x="679220" y="485630"/>
            <a:ext cx="5562600" cy="772635"/>
            <a:chOff x="0" y="4572855"/>
            <a:chExt cx="5562600" cy="508365"/>
          </a:xfrm>
        </p:grpSpPr>
        <p:sp>
          <p:nvSpPr>
            <p:cNvPr id="13" name="Rounded Rectangle 12"/>
            <p:cNvSpPr/>
            <p:nvPr/>
          </p:nvSpPr>
          <p:spPr>
            <a:xfrm>
              <a:off x="0" y="4572855"/>
              <a:ext cx="5562600" cy="5083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4816" y="4597671"/>
              <a:ext cx="5512968" cy="458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400" b="1" kern="1200" dirty="0">
                  <a:effectLst/>
                </a:rPr>
                <a:t>Community Service:</a:t>
              </a:r>
            </a:p>
          </p:txBody>
        </p:sp>
      </p:grpSp>
    </p:spTree>
    <p:extLst>
      <p:ext uri="{BB962C8B-B14F-4D97-AF65-F5344CB8AC3E}">
        <p14:creationId xmlns:p14="http://schemas.microsoft.com/office/powerpoint/2010/main" val="29124157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386" y="624110"/>
            <a:ext cx="9707335" cy="1280890"/>
          </a:xfrm>
        </p:spPr>
        <p:txBody>
          <a:bodyPr/>
          <a:lstStyle/>
          <a:p>
            <a:r>
              <a:rPr lang="en-US" dirty="0"/>
              <a:t>WVU BOG Policy 44 on Non-discrimination</a:t>
            </a:r>
          </a:p>
        </p:txBody>
      </p:sp>
      <p:sp>
        <p:nvSpPr>
          <p:cNvPr id="5" name="TextBox 4"/>
          <p:cNvSpPr txBox="1"/>
          <p:nvPr/>
        </p:nvSpPr>
        <p:spPr>
          <a:xfrm>
            <a:off x="2592924" y="1738993"/>
            <a:ext cx="9016690" cy="4801314"/>
          </a:xfrm>
          <a:prstGeom prst="rect">
            <a:avLst/>
          </a:prstGeom>
          <a:noFill/>
        </p:spPr>
        <p:txBody>
          <a:bodyPr wrap="square" rtlCol="0">
            <a:spAutoFit/>
          </a:bodyPr>
          <a:lstStyle/>
          <a:p>
            <a:r>
              <a:rPr lang="en-US" sz="2400" i="1" dirty="0"/>
              <a:t>West Virginia University is committed to fostering a diverse and inclusive culture by promoting diversity, inclusion, equality, and intercultural and intercommunity outreach. Accordingly, the University does not discriminate on the basis of race, color, national origin, ancestry, age, physical or mental disability, marital or family status, pregnancy, veteran status, service in the uniformed services (as defined in state and federal law), religion, creed, sex, sexual orientation, genetic information, gender identity, or gender expression in the administration of any of its educational programs, activities, or with respect to admission or employment. </a:t>
            </a:r>
            <a:endParaRPr lang="en-US" sz="2400" dirty="0"/>
          </a:p>
          <a:p>
            <a:endParaRPr lang="en-US" dirty="0"/>
          </a:p>
        </p:txBody>
      </p:sp>
    </p:spTree>
    <p:extLst>
      <p:ext uri="{BB962C8B-B14F-4D97-AF65-F5344CB8AC3E}">
        <p14:creationId xmlns:p14="http://schemas.microsoft.com/office/powerpoint/2010/main" val="57583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49" y="205522"/>
            <a:ext cx="8911687" cy="737659"/>
          </a:xfrm>
        </p:spPr>
        <p:txBody>
          <a:bodyPr>
            <a:normAutofit/>
          </a:bodyPr>
          <a:lstStyle/>
          <a:p>
            <a:r>
              <a:rPr lang="en-US" dirty="0">
                <a:solidFill>
                  <a:schemeClr val="tx2"/>
                </a:solidFill>
              </a:rPr>
              <a:t>Partner Program</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3081901663"/>
              </p:ext>
            </p:extLst>
          </p:nvPr>
        </p:nvGraphicFramePr>
        <p:xfrm>
          <a:off x="6747782" y="280472"/>
          <a:ext cx="5562600" cy="6391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185182" y="5353149"/>
            <a:ext cx="5562600" cy="1318792"/>
            <a:chOff x="0" y="4830081"/>
            <a:chExt cx="5562600" cy="1318792"/>
          </a:xfrm>
        </p:grpSpPr>
        <p:sp>
          <p:nvSpPr>
            <p:cNvPr id="7" name="Rectangle 6"/>
            <p:cNvSpPr/>
            <p:nvPr/>
          </p:nvSpPr>
          <p:spPr>
            <a:xfrm>
              <a:off x="0" y="4864128"/>
              <a:ext cx="5562600" cy="12847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0" y="4830081"/>
              <a:ext cx="5562600" cy="12847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661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All sites are supervised and safe for students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Service experiences provide learning opportunities and meet community needs</a:t>
              </a:r>
            </a:p>
            <a:p>
              <a:pPr marL="171450" lvl="1" indent="-171450" algn="l" defTabSz="800100">
                <a:lnSpc>
                  <a:spcPct val="90000"/>
                </a:lnSpc>
                <a:spcBef>
                  <a:spcPct val="0"/>
                </a:spcBef>
                <a:spcAft>
                  <a:spcPct val="20000"/>
                </a:spcAft>
                <a:buChar char="••"/>
              </a:pPr>
              <a:r>
                <a:rPr lang="en-US" sz="1800" b="0" kern="1200" dirty="0">
                  <a:solidFill>
                    <a:schemeClr val="tx2"/>
                  </a:solidFill>
                  <a:effectLst>
                    <a:outerShdw blurRad="38100" dist="38100" dir="2700000" algn="tl">
                      <a:srgbClr val="000000">
                        <a:alpha val="43137"/>
                      </a:srgbClr>
                    </a:outerShdw>
                  </a:effectLst>
                </a:rPr>
                <a:t>Credit is given for their work</a:t>
              </a:r>
            </a:p>
          </p:txBody>
        </p:sp>
      </p:grpSp>
      <p:grpSp>
        <p:nvGrpSpPr>
          <p:cNvPr id="9" name="Group 8"/>
          <p:cNvGrpSpPr/>
          <p:nvPr/>
        </p:nvGrpSpPr>
        <p:grpSpPr>
          <a:xfrm>
            <a:off x="758113" y="4729889"/>
            <a:ext cx="5562600" cy="508365"/>
            <a:chOff x="0" y="4572855"/>
            <a:chExt cx="5562600" cy="508365"/>
          </a:xfrm>
        </p:grpSpPr>
        <p:sp>
          <p:nvSpPr>
            <p:cNvPr id="10" name="Rounded Rectangle 9"/>
            <p:cNvSpPr/>
            <p:nvPr/>
          </p:nvSpPr>
          <p:spPr>
            <a:xfrm>
              <a:off x="0" y="4572855"/>
              <a:ext cx="5562600" cy="5083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24816" y="4597671"/>
              <a:ext cx="5512968" cy="458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effectLst/>
                </a:rPr>
                <a:t>Students are Ensured:</a:t>
              </a:r>
            </a:p>
          </p:txBody>
        </p:sp>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1984" y="858252"/>
            <a:ext cx="3759224" cy="3649580"/>
          </a:xfrm>
          <a:prstGeom prst="rect">
            <a:avLst/>
          </a:prstGeom>
        </p:spPr>
      </p:pic>
    </p:spTree>
    <p:extLst>
      <p:ext uri="{BB962C8B-B14F-4D97-AF65-F5344CB8AC3E}">
        <p14:creationId xmlns:p14="http://schemas.microsoft.com/office/powerpoint/2010/main" val="40612829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49" y="205522"/>
            <a:ext cx="8911687" cy="737659"/>
          </a:xfrm>
        </p:spPr>
        <p:txBody>
          <a:bodyPr>
            <a:normAutofit/>
          </a:bodyPr>
          <a:lstStyle/>
          <a:p>
            <a:r>
              <a:rPr lang="en-US" dirty="0">
                <a:solidFill>
                  <a:schemeClr val="tx2"/>
                </a:solidFill>
              </a:rPr>
              <a:t>Partner Benefits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4262583309"/>
              </p:ext>
            </p:extLst>
          </p:nvPr>
        </p:nvGraphicFramePr>
        <p:xfrm>
          <a:off x="6210300" y="326572"/>
          <a:ext cx="5562600" cy="609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49192" y="4859133"/>
            <a:ext cx="5623708" cy="861774"/>
          </a:xfrm>
          <a:prstGeom prst="rect">
            <a:avLst/>
          </a:prstGeom>
          <a:noFill/>
        </p:spPr>
        <p:txBody>
          <a:bodyPr wrap="square" rtlCol="0">
            <a:spAutoFit/>
          </a:bodyPr>
          <a:lstStyle/>
          <a:p>
            <a:r>
              <a:rPr lang="en-US" sz="3600" b="1" dirty="0">
                <a:solidFill>
                  <a:schemeClr val="tx2"/>
                </a:solidFill>
              </a:rPr>
              <a:t>Partners Resource Page:</a:t>
            </a:r>
          </a:p>
          <a:p>
            <a:r>
              <a:rPr lang="en-US" sz="1400" b="1" dirty="0">
                <a:solidFill>
                  <a:srgbClr val="F7CA09"/>
                </a:solidFill>
                <a:hlinkClick r:id="rId8"/>
              </a:rPr>
              <a:t>http://service.wvu.edu/partners/partners-resource-page</a:t>
            </a:r>
            <a:endParaRPr lang="en-US" sz="1400" b="1" dirty="0">
              <a:solidFill>
                <a:srgbClr val="F7CA09"/>
              </a:solidFill>
            </a:endParaRPr>
          </a:p>
        </p:txBody>
      </p:sp>
      <p:pic>
        <p:nvPicPr>
          <p:cNvPr id="8" name="Picture 7"/>
          <p:cNvPicPr>
            <a:picLocks noChangeAspect="1"/>
          </p:cNvPicPr>
          <p:nvPr/>
        </p:nvPicPr>
        <p:blipFill>
          <a:blip r:embed="rId9"/>
          <a:stretch>
            <a:fillRect/>
          </a:stretch>
        </p:blipFill>
        <p:spPr>
          <a:xfrm>
            <a:off x="1026413" y="1456014"/>
            <a:ext cx="5010579" cy="3834006"/>
          </a:xfrm>
          <a:prstGeom prst="rect">
            <a:avLst/>
          </a:prstGeom>
        </p:spPr>
      </p:pic>
    </p:spTree>
    <p:extLst>
      <p:ext uri="{BB962C8B-B14F-4D97-AF65-F5344CB8AC3E}">
        <p14:creationId xmlns:p14="http://schemas.microsoft.com/office/powerpoint/2010/main" val="1976284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883" y="467700"/>
            <a:ext cx="6390654" cy="1280890"/>
          </a:xfrm>
        </p:spPr>
        <p:txBody>
          <a:bodyPr/>
          <a:lstStyle/>
          <a:p>
            <a:pPr algn="ctr"/>
            <a:r>
              <a:rPr lang="en-US" sz="4000" dirty="0"/>
              <a:t>Service-Learning</a:t>
            </a:r>
            <a:endParaRPr lang="en-US" dirty="0"/>
          </a:p>
        </p:txBody>
      </p:sp>
      <p:sp>
        <p:nvSpPr>
          <p:cNvPr id="3" name="Content Placeholder 2"/>
          <p:cNvSpPr>
            <a:spLocks noGrp="1"/>
          </p:cNvSpPr>
          <p:nvPr>
            <p:ph sz="half" idx="1"/>
          </p:nvPr>
        </p:nvSpPr>
        <p:spPr>
          <a:xfrm>
            <a:off x="1987633" y="1748590"/>
            <a:ext cx="4382986" cy="1668377"/>
          </a:xfrm>
        </p:spPr>
        <p:txBody>
          <a:bodyPr numCol="1">
            <a:normAutofit lnSpcReduction="10000"/>
          </a:bodyPr>
          <a:lstStyle/>
          <a:p>
            <a:pPr marL="0" indent="0">
              <a:buNone/>
            </a:pPr>
            <a:r>
              <a:rPr lang="en-US" dirty="0"/>
              <a:t>A teaching and learning strategy by which students learn through </a:t>
            </a:r>
            <a:r>
              <a:rPr lang="en-US" dirty="0">
                <a:solidFill>
                  <a:schemeClr val="accent3">
                    <a:lumMod val="75000"/>
                  </a:schemeClr>
                </a:solidFill>
              </a:rPr>
              <a:t>intentional and structured community service </a:t>
            </a:r>
            <a:r>
              <a:rPr lang="en-US" dirty="0"/>
              <a:t>tied to specific learning outcomes and integrated through reflection.</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783" y="3898232"/>
            <a:ext cx="5044993" cy="2482615"/>
          </a:xfrm>
          <a:prstGeom prst="rect">
            <a:avLst/>
          </a:prstGeom>
        </p:spPr>
      </p:pic>
      <p:sp>
        <p:nvSpPr>
          <p:cNvPr id="6" name="TextBox 5"/>
          <p:cNvSpPr txBox="1"/>
          <p:nvPr/>
        </p:nvSpPr>
        <p:spPr>
          <a:xfrm>
            <a:off x="7363327" y="1748590"/>
            <a:ext cx="4138863" cy="1508105"/>
          </a:xfrm>
          <a:prstGeom prst="rect">
            <a:avLst/>
          </a:prstGeom>
          <a:noFill/>
        </p:spPr>
        <p:txBody>
          <a:bodyPr wrap="square" rtlCol="0">
            <a:spAutoFit/>
          </a:bodyPr>
          <a:lstStyle/>
          <a:p>
            <a:r>
              <a:rPr lang="en-US" sz="2000" dirty="0">
                <a:solidFill>
                  <a:schemeClr val="tx1">
                    <a:lumMod val="75000"/>
                    <a:lumOff val="25000"/>
                  </a:schemeClr>
                </a:solidFill>
              </a:rPr>
              <a:t>Varied Models</a:t>
            </a:r>
          </a:p>
          <a:p>
            <a:pPr marL="285750" indent="-285750">
              <a:buFont typeface="Arial" panose="020B0604020202020204" pitchFamily="34" charset="0"/>
              <a:buChar char="•"/>
            </a:pPr>
            <a:r>
              <a:rPr lang="en-US" dirty="0">
                <a:solidFill>
                  <a:schemeClr val="tx1">
                    <a:lumMod val="75000"/>
                    <a:lumOff val="25000"/>
                  </a:schemeClr>
                </a:solidFill>
              </a:rPr>
              <a:t>Small group projects</a:t>
            </a:r>
          </a:p>
          <a:p>
            <a:pPr marL="285750" indent="-285750">
              <a:buFont typeface="Arial" panose="020B0604020202020204" pitchFamily="34" charset="0"/>
              <a:buChar char="•"/>
            </a:pPr>
            <a:r>
              <a:rPr lang="en-US" dirty="0">
                <a:solidFill>
                  <a:schemeClr val="tx1">
                    <a:lumMod val="75000"/>
                    <a:lumOff val="25000"/>
                  </a:schemeClr>
                </a:solidFill>
              </a:rPr>
              <a:t>Individual hours</a:t>
            </a:r>
          </a:p>
          <a:p>
            <a:pPr marL="285750" indent="-285750">
              <a:buFont typeface="Arial" panose="020B0604020202020204" pitchFamily="34" charset="0"/>
              <a:buChar char="•"/>
            </a:pPr>
            <a:r>
              <a:rPr lang="en-US" dirty="0">
                <a:solidFill>
                  <a:schemeClr val="tx1">
                    <a:lumMod val="75000"/>
                    <a:lumOff val="25000"/>
                  </a:schemeClr>
                </a:solidFill>
              </a:rPr>
              <a:t>Collaboration with faculty and class</a:t>
            </a:r>
          </a:p>
        </p:txBody>
      </p:sp>
    </p:spTree>
    <p:extLst>
      <p:ext uri="{BB962C8B-B14F-4D97-AF65-F5344CB8AC3E}">
        <p14:creationId xmlns:p14="http://schemas.microsoft.com/office/powerpoint/2010/main" val="259049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289" y="0"/>
            <a:ext cx="8996025" cy="646331"/>
          </a:xfrm>
          <a:prstGeom prst="rect">
            <a:avLst/>
          </a:prstGeom>
        </p:spPr>
        <p:txBody>
          <a:bodyPr wrap="square">
            <a:spAutoFit/>
          </a:bodyPr>
          <a:lstStyle/>
          <a:p>
            <a:r>
              <a:rPr lang="en-US" sz="3600" dirty="0">
                <a:solidFill>
                  <a:schemeClr val="tx2"/>
                </a:solidFill>
              </a:rPr>
              <a:t>Service-Learning Group Project Process</a:t>
            </a:r>
            <a:endParaRPr lang="en-US" sz="2400" i="1" dirty="0">
              <a:solidFill>
                <a:schemeClr val="tx2"/>
              </a:solidFill>
            </a:endParaRPr>
          </a:p>
        </p:txBody>
      </p:sp>
      <p:graphicFrame>
        <p:nvGraphicFramePr>
          <p:cNvPr id="3" name="Diagram 2"/>
          <p:cNvGraphicFramePr/>
          <p:nvPr>
            <p:extLst>
              <p:ext uri="{D42A27DB-BD31-4B8C-83A1-F6EECF244321}">
                <p14:modId xmlns:p14="http://schemas.microsoft.com/office/powerpoint/2010/main" val="29291688"/>
              </p:ext>
            </p:extLst>
          </p:nvPr>
        </p:nvGraphicFramePr>
        <p:xfrm>
          <a:off x="1867289" y="834312"/>
          <a:ext cx="9925050" cy="546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426055_10150674549590862_120644709_n"/>
          <p:cNvPicPr>
            <a:picLocks noGrp="1" noChangeAspect="1"/>
          </p:cNvPicPr>
          <p:nvPr isPhoto="1"/>
        </p:nvPicPr>
        <p:blipFill>
          <a:blip r:embed="rId8">
            <a:lum/>
            <a:extLst>
              <a:ext uri="{28A0092B-C50C-407E-A947-70E740481C1C}">
                <a14:useLocalDpi xmlns:a14="http://schemas.microsoft.com/office/drawing/2010/main" val="0"/>
              </a:ext>
            </a:extLst>
          </a:blip>
          <a:stretch>
            <a:fillRect/>
          </a:stretch>
        </p:blipFill>
        <p:spPr>
          <a:xfrm>
            <a:off x="5135429" y="1584063"/>
            <a:ext cx="3932371" cy="3236720"/>
          </a:xfrm>
          <a:prstGeom prst="ellipse">
            <a:avLst/>
          </a:prstGeom>
          <a:ln>
            <a:noFill/>
          </a:ln>
          <a:effectLst>
            <a:softEdge rad="112500"/>
          </a:effectLst>
        </p:spPr>
      </p:pic>
    </p:spTree>
    <p:extLst>
      <p:ext uri="{BB962C8B-B14F-4D97-AF65-F5344CB8AC3E}">
        <p14:creationId xmlns:p14="http://schemas.microsoft.com/office/powerpoint/2010/main" val="31530817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3300</TotalTime>
  <Words>800</Words>
  <Application>Microsoft Office PowerPoint</Application>
  <PresentationFormat>Widescreen</PresentationFormat>
  <Paragraphs>128</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Wisp</vt:lpstr>
      <vt:lpstr>CSL Partner Training Catherine Whitworth, MPA </vt:lpstr>
      <vt:lpstr>Agenda</vt:lpstr>
      <vt:lpstr>How does the CSL define Service?  </vt:lpstr>
      <vt:lpstr>PowerPoint Presentation</vt:lpstr>
      <vt:lpstr>WVU BOG Policy 44 on Non-discrimination</vt:lpstr>
      <vt:lpstr>Partner Program</vt:lpstr>
      <vt:lpstr>Partner Benefits</vt:lpstr>
      <vt:lpstr>Service-Learning</vt:lpstr>
      <vt:lpstr>PowerPoint Presentation</vt:lpstr>
      <vt:lpstr>Service-Learning Contract </vt:lpstr>
      <vt:lpstr>Catherine Whitworth Partner Program Coordinator cwhitworth@mail.wvu.edu 304-293-8347</vt:lpstr>
    </vt:vector>
  </TitlesOfParts>
  <Company>West Virginia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CS&amp;L Partner Training Alexis McMillen, MPA Presentation prepared by Marrah Gadomski</dc:title>
  <dc:creator>Marrah Gadomski</dc:creator>
  <cp:lastModifiedBy>Catherine Whitworth</cp:lastModifiedBy>
  <cp:revision>71</cp:revision>
  <cp:lastPrinted>2017-11-14T18:56:36Z</cp:lastPrinted>
  <dcterms:created xsi:type="dcterms:W3CDTF">2015-11-17T21:58:57Z</dcterms:created>
  <dcterms:modified xsi:type="dcterms:W3CDTF">2018-12-18T18:51:13Z</dcterms:modified>
</cp:coreProperties>
</file>